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66"/>
  </p:notesMasterIdLst>
  <p:sldIdLst>
    <p:sldId id="257" r:id="rId3"/>
    <p:sldId id="1671" r:id="rId4"/>
    <p:sldId id="1672" r:id="rId5"/>
    <p:sldId id="1677" r:id="rId6"/>
    <p:sldId id="1678" r:id="rId7"/>
    <p:sldId id="1684" r:id="rId8"/>
    <p:sldId id="1501" r:id="rId9"/>
    <p:sldId id="1645" r:id="rId10"/>
    <p:sldId id="1683" r:id="rId11"/>
    <p:sldId id="1682" r:id="rId12"/>
    <p:sldId id="1679" r:id="rId13"/>
    <p:sldId id="1680" r:id="rId14"/>
    <p:sldId id="1681" r:id="rId15"/>
    <p:sldId id="1691" r:id="rId16"/>
    <p:sldId id="1692" r:id="rId17"/>
    <p:sldId id="1693" r:id="rId18"/>
    <p:sldId id="1694" r:id="rId19"/>
    <p:sldId id="1695" r:id="rId20"/>
    <p:sldId id="1486" r:id="rId21"/>
    <p:sldId id="1727" r:id="rId22"/>
    <p:sldId id="1722" r:id="rId23"/>
    <p:sldId id="1628" r:id="rId24"/>
    <p:sldId id="1733" r:id="rId25"/>
    <p:sldId id="1723" r:id="rId26"/>
    <p:sldId id="1718" r:id="rId27"/>
    <p:sldId id="1720" r:id="rId28"/>
    <p:sldId id="1729" r:id="rId29"/>
    <p:sldId id="1669" r:id="rId30"/>
    <p:sldId id="1673" r:id="rId31"/>
    <p:sldId id="1721" r:id="rId32"/>
    <p:sldId id="1726" r:id="rId33"/>
    <p:sldId id="1724" r:id="rId34"/>
    <p:sldId id="1725" r:id="rId35"/>
    <p:sldId id="1734" r:id="rId36"/>
    <p:sldId id="1676" r:id="rId37"/>
    <p:sldId id="1697" r:id="rId38"/>
    <p:sldId id="1706" r:id="rId39"/>
    <p:sldId id="1735" r:id="rId40"/>
    <p:sldId id="1699" r:id="rId41"/>
    <p:sldId id="1704" r:id="rId42"/>
    <p:sldId id="1702" r:id="rId43"/>
    <p:sldId id="1703" r:id="rId44"/>
    <p:sldId id="1707" r:id="rId45"/>
    <p:sldId id="1705" r:id="rId46"/>
    <p:sldId id="1740" r:id="rId47"/>
    <p:sldId id="1741" r:id="rId48"/>
    <p:sldId id="1742" r:id="rId49"/>
    <p:sldId id="1746" r:id="rId50"/>
    <p:sldId id="1747" r:id="rId51"/>
    <p:sldId id="1748" r:id="rId52"/>
    <p:sldId id="1749" r:id="rId53"/>
    <p:sldId id="1736" r:id="rId54"/>
    <p:sldId id="1719" r:id="rId55"/>
    <p:sldId id="1730" r:id="rId56"/>
    <p:sldId id="1737" r:id="rId57"/>
    <p:sldId id="1696" r:id="rId58"/>
    <p:sldId id="1700" r:id="rId59"/>
    <p:sldId id="1711" r:id="rId60"/>
    <p:sldId id="1698" r:id="rId61"/>
    <p:sldId id="1728" r:id="rId62"/>
    <p:sldId id="1739" r:id="rId63"/>
    <p:sldId id="1732" r:id="rId64"/>
    <p:sldId id="1491"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FFFF"/>
    <a:srgbClr val="CC9900"/>
    <a:srgbClr val="CCFF33"/>
    <a:srgbClr val="9966FF"/>
    <a:srgbClr val="CC6600"/>
    <a:srgbClr val="FF9900"/>
    <a:srgbClr val="99FF99"/>
    <a:srgbClr val="00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2" autoAdjust="0"/>
    <p:restoredTop sz="88102" autoAdjust="0"/>
  </p:normalViewPr>
  <p:slideViewPr>
    <p:cSldViewPr snapToGrid="0">
      <p:cViewPr>
        <p:scale>
          <a:sx n="100" d="100"/>
          <a:sy n="100" d="100"/>
        </p:scale>
        <p:origin x="-928"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C1737-9B7C-4B5A-91CF-475BA97044A8}" type="datetimeFigureOut">
              <a:rPr lang="en-US" smtClean="0"/>
              <a:pPr/>
              <a:t>11/21/13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BC2E10-22CB-42C8-9879-21136F4F7F9F}" type="slidenum">
              <a:rPr lang="en-US" smtClean="0"/>
              <a:pPr/>
              <a:t>‹#›</a:t>
            </a:fld>
            <a:endParaRPr lang="en-US" dirty="0"/>
          </a:p>
        </p:txBody>
      </p:sp>
    </p:spTree>
    <p:extLst>
      <p:ext uri="{BB962C8B-B14F-4D97-AF65-F5344CB8AC3E}">
        <p14:creationId xmlns:p14="http://schemas.microsoft.com/office/powerpoint/2010/main" val="453654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en.wikipedia.org/wiki/Astrophysical_Journal"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5D772E-B633-49D0-9B6F-19523F4E7A5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solidFill>
                  <a:prstClr val="black"/>
                </a:solidFill>
                <a:latin typeface="Calibri"/>
              </a:rPr>
              <a:pPr/>
              <a:t>14</a:t>
            </a:fld>
            <a:endParaRPr lang="en-US" dirty="0">
              <a:solidFill>
                <a:prstClr val="black"/>
              </a:solidFill>
              <a:latin typeface="Calibri"/>
            </a:endParaRPr>
          </a:p>
        </p:txBody>
      </p:sp>
    </p:spTree>
    <p:extLst>
      <p:ext uri="{BB962C8B-B14F-4D97-AF65-F5344CB8AC3E}">
        <p14:creationId xmlns:p14="http://schemas.microsoft.com/office/powerpoint/2010/main" val="3015767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solidFill>
                  <a:prstClr val="black"/>
                </a:solidFill>
                <a:latin typeface="Calibri"/>
              </a:rPr>
              <a:pPr/>
              <a:t>15</a:t>
            </a:fld>
            <a:endParaRPr lang="en-US" dirty="0">
              <a:solidFill>
                <a:prstClr val="black"/>
              </a:solidFill>
              <a:latin typeface="Calibri"/>
            </a:endParaRPr>
          </a:p>
        </p:txBody>
      </p:sp>
    </p:spTree>
    <p:extLst>
      <p:ext uri="{BB962C8B-B14F-4D97-AF65-F5344CB8AC3E}">
        <p14:creationId xmlns:p14="http://schemas.microsoft.com/office/powerpoint/2010/main" val="921484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solidFill>
                  <a:prstClr val="black"/>
                </a:solidFill>
                <a:latin typeface="Calibri"/>
              </a:rPr>
              <a:pPr/>
              <a:t>16</a:t>
            </a:fld>
            <a:endParaRPr lang="en-US" dirty="0">
              <a:solidFill>
                <a:prstClr val="black"/>
              </a:solidFill>
              <a:latin typeface="Calibri"/>
            </a:endParaRPr>
          </a:p>
        </p:txBody>
      </p:sp>
    </p:spTree>
    <p:extLst>
      <p:ext uri="{BB962C8B-B14F-4D97-AF65-F5344CB8AC3E}">
        <p14:creationId xmlns:p14="http://schemas.microsoft.com/office/powerpoint/2010/main" val="1503553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986597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solidFill>
                  <a:prstClr val="black"/>
                </a:solidFill>
                <a:latin typeface="Calibri"/>
              </a:rPr>
              <a:pPr/>
              <a:t>18</a:t>
            </a:fld>
            <a:endParaRPr lang="en-US" dirty="0">
              <a:solidFill>
                <a:prstClr val="black"/>
              </a:solidFill>
              <a:latin typeface="Calibri"/>
            </a:endParaRPr>
          </a:p>
        </p:txBody>
      </p:sp>
    </p:spTree>
    <p:extLst>
      <p:ext uri="{BB962C8B-B14F-4D97-AF65-F5344CB8AC3E}">
        <p14:creationId xmlns:p14="http://schemas.microsoft.com/office/powerpoint/2010/main" val="2437621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American astronomer born in 1927 (currently 86) best known for his 1966 work “Atlas of Peculiar Galaxies”.  Got his BS from Harvard in 1949, and his PhD from Caltech in 1953.  Spent some time at Mount Wilson</a:t>
            </a:r>
            <a:r>
              <a:rPr lang="en-US" baseline="0" dirty="0" smtClean="0"/>
              <a:t> and Palomar Observatory 1953-55, and after a brief stint at Indiana University, became a full staff member at the Palomar Observatory in 1957, where he worked for 29 years.  Since 1983, he has been on the faculty of the Max Planck Institute for Astrophysics in Germany.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Talk about Arp’s background and history,</a:t>
            </a:r>
            <a:r>
              <a:rPr lang="en-US" baseline="0" dirty="0" smtClean="0"/>
              <a:t> focusing on his work at Caltech and on Mount Wilson, his work with Hubble and how he was there when </a:t>
            </a:r>
            <a:r>
              <a:rPr lang="en-US" baseline="0" dirty="0" err="1" smtClean="0"/>
              <a:t>Sandage</a:t>
            </a:r>
            <a:r>
              <a:rPr lang="en-US" baseline="0" dirty="0" smtClean="0"/>
              <a:t> was there, culminating in his interest in galaxies and galaxy formation, and his penchant for weird things.</a:t>
            </a:r>
            <a:endParaRPr lang="en-US" dirty="0" smtClean="0"/>
          </a:p>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36</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original</a:t>
            </a:r>
            <a:r>
              <a:rPr lang="en-US" baseline="0" dirty="0" smtClean="0"/>
              <a:t> paper is available online:</a:t>
            </a:r>
          </a:p>
          <a:p>
            <a:r>
              <a:rPr lang="en-US" dirty="0" smtClean="0"/>
              <a:t>http://</a:t>
            </a:r>
            <a:r>
              <a:rPr lang="en-US" dirty="0" err="1" smtClean="0"/>
              <a:t>ned.ipac.caltech.edu</a:t>
            </a:r>
            <a:r>
              <a:rPr lang="en-US" dirty="0" smtClean="0"/>
              <a:t>/level5/Arp/</a:t>
            </a:r>
            <a:r>
              <a:rPr lang="en-US" dirty="0" err="1" smtClean="0"/>
              <a:t>paper.pdf</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37</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Hubble got</a:t>
            </a:r>
            <a:r>
              <a:rPr lang="en-US" baseline="0" dirty="0" smtClean="0"/>
              <a:t> Arp a job at Mount Wilson after his graduation </a:t>
            </a:r>
            <a:r>
              <a:rPr lang="en-US" baseline="0" smtClean="0"/>
              <a:t>at Caltech.</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Edwin Hubble published his seminal paper on</a:t>
            </a:r>
            <a:r>
              <a:rPr lang="en-US" baseline="0" dirty="0" smtClean="0"/>
              <a:t> galaxy morphology,</a:t>
            </a:r>
            <a:r>
              <a:rPr lang="en-US" dirty="0" smtClean="0"/>
              <a:t> </a:t>
            </a:r>
            <a:r>
              <a:rPr lang="en-US" sz="1200" kern="1200" dirty="0" smtClean="0">
                <a:solidFill>
                  <a:schemeClr val="tx1"/>
                </a:solidFill>
                <a:latin typeface="+mn-lt"/>
                <a:ea typeface="+mn-ea"/>
                <a:cs typeface="+mn-cs"/>
              </a:rPr>
              <a:t>"Extra-galactic nebulae". </a:t>
            </a:r>
            <a:r>
              <a:rPr lang="en-US" sz="1200" i="1" kern="1200" dirty="0" smtClean="0">
                <a:solidFill>
                  <a:schemeClr val="tx1"/>
                </a:solidFill>
                <a:latin typeface="+mn-lt"/>
                <a:ea typeface="+mn-ea"/>
                <a:cs typeface="+mn-cs"/>
              </a:rPr>
              <a:t>Astrophysical Journal</a:t>
            </a:r>
            <a:r>
              <a:rPr lang="en-US" sz="120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64</a:t>
            </a:r>
            <a:r>
              <a:rPr lang="en-US" sz="1200" b="0" i="0" kern="1200" dirty="0" smtClean="0">
                <a:solidFill>
                  <a:schemeClr val="tx1"/>
                </a:solidFill>
                <a:latin typeface="+mn-lt"/>
                <a:ea typeface="+mn-ea"/>
                <a:cs typeface="+mn-cs"/>
              </a:rPr>
              <a:t>: 321–369 </a:t>
            </a:r>
            <a:r>
              <a:rPr lang="en-US" dirty="0" smtClean="0"/>
              <a:t>in 1926, and his research influenced the field for nearly 40 years.  His paper</a:t>
            </a:r>
            <a:r>
              <a:rPr lang="en-US" baseline="0" dirty="0" smtClean="0"/>
              <a:t> on Cepheid variables in M31 was published in 1929: </a:t>
            </a:r>
            <a:r>
              <a:rPr lang="en-US" sz="1200" kern="1200" dirty="0" smtClean="0">
                <a:solidFill>
                  <a:schemeClr val="tx1"/>
                </a:solidFill>
                <a:latin typeface="+mn-lt"/>
                <a:ea typeface="+mn-ea"/>
                <a:cs typeface="+mn-cs"/>
              </a:rPr>
              <a:t>Hubble, E. P. (1929). "A spiral nebula as a stellar system, Messier 31". </a:t>
            </a:r>
            <a:r>
              <a:rPr lang="en-US" sz="1200" i="1" kern="1200" dirty="0" smtClean="0">
                <a:solidFill>
                  <a:schemeClr val="tx1"/>
                </a:solidFill>
                <a:latin typeface="+mn-lt"/>
                <a:ea typeface="+mn-ea"/>
                <a:cs typeface="+mn-cs"/>
                <a:hlinkClick r:id="rId3"/>
              </a:rPr>
              <a:t>Astrophysical Journal </a:t>
            </a:r>
            <a:r>
              <a:rPr lang="en-US" sz="1200" b="1" i="1" kern="1200" dirty="0" smtClean="0">
                <a:solidFill>
                  <a:schemeClr val="tx1"/>
                </a:solidFill>
                <a:latin typeface="+mn-lt"/>
                <a:ea typeface="+mn-ea"/>
                <a:cs typeface="+mn-cs"/>
                <a:hlinkClick r:id="rId3"/>
              </a:rPr>
              <a:t>69</a:t>
            </a:r>
            <a:r>
              <a:rPr lang="en-US" sz="1200" b="0" i="1" kern="1200" dirty="0" smtClean="0">
                <a:solidFill>
                  <a:schemeClr val="tx1"/>
                </a:solidFill>
                <a:latin typeface="+mn-lt"/>
                <a:ea typeface="+mn-ea"/>
                <a:cs typeface="+mn-cs"/>
                <a:hlinkClick r:id="rId3"/>
              </a:rPr>
              <a:t>: 103–158.</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40</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41</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Pictures of normal galaxies, mention The</a:t>
            </a:r>
            <a:r>
              <a:rPr lang="en-US" baseline="0" dirty="0" smtClean="0"/>
              <a:t> Hubble Atlas of Galaxies, by Allan </a:t>
            </a:r>
            <a:r>
              <a:rPr lang="en-US" baseline="0" dirty="0" err="1" smtClean="0"/>
              <a:t>Sandage</a:t>
            </a:r>
            <a:r>
              <a:rPr lang="en-US" baseline="0" dirty="0" smtClean="0"/>
              <a:t>, and perhaps hold up the copy Joel will bring, which is from the HAL library.  This may take more than one slide.</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42</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Pictures of normal galaxies, mention The</a:t>
            </a:r>
            <a:r>
              <a:rPr lang="en-US" baseline="0" dirty="0" smtClean="0"/>
              <a:t> Hubble Atlas of Galaxies, by Allan </a:t>
            </a:r>
            <a:r>
              <a:rPr lang="en-US" baseline="0" dirty="0" err="1" smtClean="0"/>
              <a:t>Sandage</a:t>
            </a:r>
            <a:r>
              <a:rPr lang="en-US" baseline="0" dirty="0" smtClean="0"/>
              <a:t>, and perhaps hold up the copy Joel will bring, which is from the HAL library.  This may take more than one slide.</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43</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Pictures from Arp’s Atlas Peculiar</a:t>
            </a:r>
            <a:r>
              <a:rPr lang="en-US" baseline="0" dirty="0" smtClean="0"/>
              <a:t> Galaxies.  Use several slides to demonstrate just how freaking weird these were.</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Pictures from Arp’s Atlas Peculiar</a:t>
            </a:r>
            <a:r>
              <a:rPr lang="en-US" baseline="0" dirty="0" smtClean="0"/>
              <a:t> Galaxies.  Use several slides to demonstrate just how freaking weird these were.</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45</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Pictures from Arp’s Atlas Peculiar</a:t>
            </a:r>
            <a:r>
              <a:rPr lang="en-US" baseline="0" dirty="0" smtClean="0"/>
              <a:t> Galaxies.  Use several slides to demonstrate just how freaking weird these were.</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46</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Pictures from Arp’s Atlas Peculiar</a:t>
            </a:r>
            <a:r>
              <a:rPr lang="en-US" baseline="0" dirty="0" smtClean="0"/>
              <a:t> Galaxies.  Use several slides to demonstrate just how freaking weird these were.</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47</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Arp</a:t>
            </a:r>
            <a:r>
              <a:rPr lang="en-US" baseline="0" dirty="0" smtClean="0"/>
              <a:t> 273</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48</a:t>
            </a:fld>
            <a:endParaRPr lang="en-US" dirty="0"/>
          </a:p>
        </p:txBody>
      </p:sp>
    </p:spTree>
    <p:extLst>
      <p:ext uri="{BB962C8B-B14F-4D97-AF65-F5344CB8AC3E}">
        <p14:creationId xmlns:p14="http://schemas.microsoft.com/office/powerpoint/2010/main" val="3045046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Arp 272</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49</a:t>
            </a:fld>
            <a:endParaRPr lang="en-US" dirty="0"/>
          </a:p>
        </p:txBody>
      </p:sp>
    </p:spTree>
    <p:extLst>
      <p:ext uri="{BB962C8B-B14F-4D97-AF65-F5344CB8AC3E}">
        <p14:creationId xmlns:p14="http://schemas.microsoft.com/office/powerpoint/2010/main" val="2604114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Arp 87</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50</a:t>
            </a:fld>
            <a:endParaRPr lang="en-US" dirty="0"/>
          </a:p>
        </p:txBody>
      </p:sp>
    </p:spTree>
    <p:extLst>
      <p:ext uri="{BB962C8B-B14F-4D97-AF65-F5344CB8AC3E}">
        <p14:creationId xmlns:p14="http://schemas.microsoft.com/office/powerpoint/2010/main" val="429032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Arp 242,</a:t>
            </a:r>
            <a:r>
              <a:rPr lang="en-US" baseline="0" dirty="0" smtClean="0"/>
              <a:t> aka the mice</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51</a:t>
            </a:fld>
            <a:endParaRPr lang="en-US" dirty="0"/>
          </a:p>
        </p:txBody>
      </p:sp>
    </p:spTree>
    <p:extLst>
      <p:ext uri="{BB962C8B-B14F-4D97-AF65-F5344CB8AC3E}">
        <p14:creationId xmlns:p14="http://schemas.microsoft.com/office/powerpoint/2010/main" val="4290326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52</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visual observation, you will need a light bucket – minimum aperture of 12</a:t>
            </a:r>
            <a:r>
              <a:rPr lang="en-US" baseline="0" dirty="0" smtClean="0"/>
              <a:t> inches is recommended.</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53</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Discuss this awesome book from Jeff </a:t>
            </a:r>
            <a:r>
              <a:rPr lang="en-US" dirty="0" err="1" smtClean="0"/>
              <a:t>Kanipe</a:t>
            </a:r>
            <a:r>
              <a:rPr lang="en-US" dirty="0" smtClean="0"/>
              <a:t> and Dennis Webb</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book contains a short intro (8pp), followed by an improved reproduction</a:t>
            </a:r>
            <a:r>
              <a:rPr lang="en-US" baseline="0" dirty="0" smtClean="0"/>
              <a:t> of the original Atlas (44pp), then a biographical section that details his work and tribulations (43pp), but most of the book about 250 pages) is an observing guide for the amateur, which in many ways is the coolest part of the book. </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55</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56</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57</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whether</a:t>
            </a:r>
            <a:r>
              <a:rPr lang="en-US" baseline="0" dirty="0" smtClean="0"/>
              <a:t> anyone knows of any others.</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58</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LRGB, 11 x 5 min, converted to TIFF with FITS Liberator and stacked in Deep Sky Stacker</a:t>
            </a:r>
          </a:p>
          <a:p>
            <a:endParaRPr lang="en-US" dirty="0" smtClean="0"/>
          </a:p>
          <a:p>
            <a:r>
              <a:rPr lang="en-US" dirty="0" smtClean="0"/>
              <a:t>TELESCOPE= '</a:t>
            </a:r>
            <a:r>
              <a:rPr lang="en-US" dirty="0" err="1" smtClean="0"/>
              <a:t>Slooh.com</a:t>
            </a:r>
            <a:r>
              <a:rPr lang="en-US" dirty="0" smtClean="0"/>
              <a:t> T2HM C14 @ f/11' /telescope used to acquire this image</a:t>
            </a:r>
          </a:p>
          <a:p>
            <a:endParaRPr lang="en-US" dirty="0" smtClean="0"/>
          </a:p>
          <a:p>
            <a:r>
              <a:rPr lang="en-US" dirty="0" smtClean="0"/>
              <a:t>INSTRUMENT= '</a:t>
            </a:r>
            <a:r>
              <a:rPr lang="en-US" dirty="0" err="1" smtClean="0"/>
              <a:t>Slooh.com</a:t>
            </a:r>
            <a:r>
              <a:rPr lang="en-US" dirty="0" smtClean="0"/>
              <a:t> T2HM SBIG ST10XME @ 0.351arcsec/pix@Bin1x1' /instrument or</a:t>
            </a:r>
          </a:p>
          <a:p>
            <a:endParaRPr lang="en-US" dirty="0" smtClean="0"/>
          </a:p>
          <a:p>
            <a:r>
              <a:rPr lang="en-US" dirty="0" smtClean="0"/>
              <a:t>             camera used</a:t>
            </a:r>
          </a:p>
          <a:p>
            <a:endParaRPr lang="en-US" dirty="0" smtClean="0"/>
          </a:p>
          <a:p>
            <a:r>
              <a:rPr lang="en-US" dirty="0" smtClean="0"/>
              <a:t>OBSERVER= '</a:t>
            </a:r>
            <a:r>
              <a:rPr lang="en-US" dirty="0" err="1" smtClean="0"/>
              <a:t>Slooh.com</a:t>
            </a:r>
            <a:r>
              <a:rPr lang="en-US" dirty="0" smtClean="0"/>
              <a:t> </a:t>
            </a:r>
            <a:r>
              <a:rPr lang="en-US" dirty="0" err="1" smtClean="0"/>
              <a:t>Teide</a:t>
            </a:r>
            <a:r>
              <a:rPr lang="en-US" dirty="0" smtClean="0"/>
              <a:t> 2 Observatory T2HM'</a:t>
            </a:r>
          </a:p>
          <a:p>
            <a:endParaRPr lang="en-US" dirty="0" smtClean="0"/>
          </a:p>
          <a:p>
            <a:r>
              <a:rPr lang="en-US" dirty="0" smtClean="0"/>
              <a:t>NOTES   = 'Data generated by </a:t>
            </a:r>
            <a:r>
              <a:rPr lang="en-US" dirty="0" err="1" smtClean="0"/>
              <a:t>slooh.com''s</a:t>
            </a:r>
            <a:r>
              <a:rPr lang="en-US" dirty="0" smtClean="0"/>
              <a:t> </a:t>
            </a:r>
            <a:r>
              <a:rPr lang="en-US" dirty="0" err="1" smtClean="0"/>
              <a:t>Teide</a:t>
            </a:r>
            <a:r>
              <a:rPr lang="en-US" dirty="0" smtClean="0"/>
              <a:t> Online Observatory.'</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59</a:t>
            </a:fld>
            <a:endParaRPr lang="en-US" dirty="0"/>
          </a:p>
        </p:txBody>
      </p:sp>
    </p:spTree>
    <p:extLst>
      <p:ext uri="{BB962C8B-B14F-4D97-AF65-F5344CB8AC3E}">
        <p14:creationId xmlns:p14="http://schemas.microsoft.com/office/powerpoint/2010/main" val="24566170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Pleiades</a:t>
            </a:r>
            <a:r>
              <a:rPr lang="en-US" baseline="0" dirty="0" smtClean="0"/>
              <a:t> </a:t>
            </a:r>
            <a:r>
              <a:rPr lang="en-US" baseline="0" dirty="0" smtClean="0"/>
              <a:t>shot – </a:t>
            </a:r>
            <a:r>
              <a:rPr lang="en-US" baseline="0" dirty="0" err="1" smtClean="0"/>
              <a:t>iTelescope.net</a:t>
            </a:r>
            <a:r>
              <a:rPr lang="en-US" baseline="0" dirty="0" smtClean="0"/>
              <a:t> T14 – Takahashi FSQ106, STL-11000.  5 hours; 24 x 5 min luminance, 24 x 5 min blue, 6 x 5 min red, 6 x 5 min green, relatively minimal processing (no </a:t>
            </a:r>
            <a:r>
              <a:rPr lang="en-US" baseline="0" dirty="0" err="1" smtClean="0"/>
              <a:t>deconvolution</a:t>
            </a:r>
            <a:r>
              <a:rPr lang="en-US" baseline="0" dirty="0" smtClean="0"/>
              <a:t>, I didn’t use masks when stretching, no LHE, no ATWT, no noise reduction).  Total cost of this image was 342 points, or about $300-325 (AUD to USD exchange rate is favorable right now).</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60</a:t>
            </a:fld>
            <a:endParaRPr lang="en-US" dirty="0"/>
          </a:p>
        </p:txBody>
      </p:sp>
    </p:spTree>
    <p:extLst>
      <p:ext uri="{BB962C8B-B14F-4D97-AF65-F5344CB8AC3E}">
        <p14:creationId xmlns:p14="http://schemas.microsoft.com/office/powerpoint/2010/main" val="2456617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whether</a:t>
            </a:r>
            <a:r>
              <a:rPr lang="en-US" baseline="0" dirty="0" smtClean="0"/>
              <a:t> anyone knows of any others.</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61</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62</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63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mention their free weekly newsletter and </a:t>
            </a:r>
            <a:r>
              <a:rPr lang="en-US" dirty="0" err="1" smtClean="0"/>
              <a:t>facebook</a:t>
            </a:r>
            <a:r>
              <a:rPr lang="en-US" dirty="0" smtClean="0"/>
              <a:t> page</a:t>
            </a:r>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BC2E10-22CB-42C8-9879-21136F4F7F9F}"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CAB9F6-478C-4224-9667-905C83217EBB}" type="datetime1">
              <a:rPr lang="en-US" smtClean="0"/>
              <a:pPr/>
              <a:t>11/21/13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492875"/>
            <a:ext cx="2133600" cy="365125"/>
          </a:xfrm>
        </p:spPr>
        <p:txBody>
          <a:bodyPr/>
          <a:lstStyle>
            <a:lvl1pPr>
              <a:defRPr sz="1600" baseline="0"/>
            </a:lvl1pPr>
          </a:lstStyle>
          <a:p>
            <a:fld id="{21049386-48BA-4B62-83AD-3997DFF5CBF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C11644-0C39-4039-B80B-F23C5405FEDC}" type="datetime1">
              <a:rPr lang="en-US" smtClean="0"/>
              <a:pPr/>
              <a:t>11/21/13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7186EA-BF95-4C43-9E28-0C37A90B3F80}" type="datetimeFigureOut">
              <a:rPr lang="en-US" smtClean="0">
                <a:solidFill>
                  <a:prstClr val="black">
                    <a:tint val="75000"/>
                  </a:prstClr>
                </a:solidFill>
                <a:latin typeface="Calibri"/>
              </a:rPr>
              <a:pPr/>
              <a:t>11/21/13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4545A1-70F3-4216-A22E-742FD5CC1BA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7186EA-BF95-4C43-9E28-0C37A90B3F80}" type="datetimeFigureOut">
              <a:rPr lang="en-US" smtClean="0">
                <a:solidFill>
                  <a:prstClr val="black">
                    <a:tint val="75000"/>
                  </a:prstClr>
                </a:solidFill>
                <a:latin typeface="Calibri"/>
              </a:rPr>
              <a:pPr/>
              <a:t>11/21/13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4545A1-70F3-4216-A22E-742FD5CC1BA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7186EA-BF95-4C43-9E28-0C37A90B3F80}" type="datetimeFigureOut">
              <a:rPr lang="en-US" smtClean="0">
                <a:solidFill>
                  <a:prstClr val="black">
                    <a:tint val="75000"/>
                  </a:prstClr>
                </a:solidFill>
                <a:latin typeface="Calibri"/>
              </a:rPr>
              <a:pPr/>
              <a:t>11/21/13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4545A1-70F3-4216-A22E-742FD5CC1BA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7186EA-BF95-4C43-9E28-0C37A90B3F80}" type="datetimeFigureOut">
              <a:rPr lang="en-US" smtClean="0">
                <a:solidFill>
                  <a:prstClr val="black">
                    <a:tint val="75000"/>
                  </a:prstClr>
                </a:solidFill>
                <a:latin typeface="Calibri"/>
              </a:rPr>
              <a:pPr/>
              <a:t>11/21/13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74545A1-70F3-4216-A22E-742FD5CC1BA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7186EA-BF95-4C43-9E28-0C37A90B3F80}" type="datetimeFigureOut">
              <a:rPr lang="en-US" smtClean="0">
                <a:solidFill>
                  <a:prstClr val="black">
                    <a:tint val="75000"/>
                  </a:prstClr>
                </a:solidFill>
                <a:latin typeface="Calibri"/>
              </a:rPr>
              <a:pPr/>
              <a:t>11/21/13</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74545A1-70F3-4216-A22E-742FD5CC1BA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7186EA-BF95-4C43-9E28-0C37A90B3F80}" type="datetimeFigureOut">
              <a:rPr lang="en-US" smtClean="0">
                <a:solidFill>
                  <a:prstClr val="black">
                    <a:tint val="75000"/>
                  </a:prstClr>
                </a:solidFill>
                <a:latin typeface="Calibri"/>
              </a:rPr>
              <a:pPr/>
              <a:t>11/21/13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74545A1-70F3-4216-A22E-742FD5CC1BA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7186EA-BF95-4C43-9E28-0C37A90B3F80}" type="datetimeFigureOut">
              <a:rPr lang="en-US" smtClean="0">
                <a:solidFill>
                  <a:prstClr val="black">
                    <a:tint val="75000"/>
                  </a:prstClr>
                </a:solidFill>
                <a:latin typeface="Calibri"/>
              </a:rPr>
              <a:pPr/>
              <a:t>11/21/13</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74545A1-70F3-4216-A22E-742FD5CC1BA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7186EA-BF95-4C43-9E28-0C37A90B3F80}" type="datetimeFigureOut">
              <a:rPr lang="en-US" smtClean="0">
                <a:solidFill>
                  <a:prstClr val="black">
                    <a:tint val="75000"/>
                  </a:prstClr>
                </a:solidFill>
                <a:latin typeface="Calibri"/>
              </a:rPr>
              <a:pPr/>
              <a:t>11/21/13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74545A1-70F3-4216-A22E-742FD5CC1BA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7186EA-BF95-4C43-9E28-0C37A90B3F80}" type="datetimeFigureOut">
              <a:rPr lang="en-US" smtClean="0">
                <a:solidFill>
                  <a:prstClr val="black">
                    <a:tint val="75000"/>
                  </a:prstClr>
                </a:solidFill>
                <a:latin typeface="Calibri"/>
              </a:rPr>
              <a:pPr/>
              <a:t>11/21/13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74545A1-70F3-4216-A22E-742FD5CC1BA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m46m47_hetlage_f.jpg"/>
          <p:cNvPicPr>
            <a:picLocks noChangeAspect="1"/>
          </p:cNvPicPr>
          <p:nvPr userDrawn="1"/>
        </p:nvPicPr>
        <p:blipFill>
          <a:blip r:embed="rId2" cstate="print">
            <a:lum bright="-30000"/>
          </a:blip>
          <a:srcRect l="3514" r="4189"/>
          <a:stretch>
            <a:fillRect/>
          </a:stretch>
        </p:blipFill>
        <p:spPr>
          <a:xfrm>
            <a:off x="0" y="0"/>
            <a:ext cx="9144000" cy="6858000"/>
          </a:xfrm>
          <a:prstGeom prst="rect">
            <a:avLst/>
          </a:prstGeom>
        </p:spPr>
      </p:pic>
      <p:sp>
        <p:nvSpPr>
          <p:cNvPr id="2" name="Title 1"/>
          <p:cNvSpPr>
            <a:spLocks noGrp="1"/>
          </p:cNvSpPr>
          <p:nvPr>
            <p:ph type="title" hasCustomPrompt="1"/>
          </p:nvPr>
        </p:nvSpPr>
        <p:spPr/>
        <p:txBody>
          <a:bodyPr>
            <a:noAutofit/>
          </a:bodyPr>
          <a:lstStyle>
            <a:lvl1pPr>
              <a:defRPr sz="4800" baseline="0">
                <a:solidFill>
                  <a:srgbClr val="FFFF00"/>
                </a:solidFill>
                <a:latin typeface="Times New Roman"/>
              </a:defRPr>
            </a:lvl1pPr>
          </a:lstStyle>
          <a:p>
            <a:r>
              <a:rPr lang="en-US" dirty="0" smtClean="0"/>
              <a:t>Click Master title</a:t>
            </a:r>
            <a:endParaRPr lang="en-US" dirty="0"/>
          </a:p>
        </p:txBody>
      </p:sp>
      <p:sp>
        <p:nvSpPr>
          <p:cNvPr id="3" name="Content Placeholder 2"/>
          <p:cNvSpPr>
            <a:spLocks noGrp="1"/>
          </p:cNvSpPr>
          <p:nvPr>
            <p:ph idx="1"/>
          </p:nvPr>
        </p:nvSpPr>
        <p:spPr/>
        <p:txBody>
          <a:bodyPr/>
          <a:lstStyle>
            <a:lvl1pPr>
              <a:defRPr sz="4000" baseline="0">
                <a:solidFill>
                  <a:srgbClr val="FFFF00"/>
                </a:solidFill>
                <a:latin typeface="Times New Roman"/>
              </a:defRPr>
            </a:lvl1pPr>
            <a:lvl2pPr>
              <a:defRPr sz="3600" baseline="0">
                <a:solidFill>
                  <a:srgbClr val="FFFF00"/>
                </a:solidFill>
                <a:latin typeface="Times New Roman"/>
              </a:defRPr>
            </a:lvl2pPr>
            <a:lvl3pPr>
              <a:defRPr sz="3200" baseline="0">
                <a:solidFill>
                  <a:srgbClr val="FFFF00"/>
                </a:solidFill>
                <a:latin typeface="Times New Roman"/>
              </a:defRPr>
            </a:lvl3pPr>
            <a:lvl4pPr>
              <a:defRPr sz="2800" baseline="0">
                <a:solidFill>
                  <a:srgbClr val="FFFF00"/>
                </a:solidFill>
                <a:latin typeface="Times New Roman"/>
              </a:defRPr>
            </a:lvl4pPr>
            <a:lvl5pPr>
              <a:defRPr sz="2400" baseline="0">
                <a:solidFill>
                  <a:srgbClr val="FFFF00"/>
                </a:solidFill>
                <a:latin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10"/>
          </p:nvPr>
        </p:nvSpPr>
        <p:spPr/>
        <p:txBody>
          <a:bodyPr/>
          <a:lstStyle/>
          <a:p>
            <a:fld id="{3B053204-715F-4B56-891C-20C918733ECA}" type="datetime1">
              <a:rPr lang="en-US" smtClean="0"/>
              <a:pPr/>
              <a:t>11/21/13</a:t>
            </a:fld>
            <a:endParaRPr lang="en-US" dirty="0"/>
          </a:p>
        </p:txBody>
      </p:sp>
      <p:sp>
        <p:nvSpPr>
          <p:cNvPr id="12" name="Footer Placeholder 11"/>
          <p:cNvSpPr>
            <a:spLocks noGrp="1"/>
          </p:cNvSpPr>
          <p:nvPr>
            <p:ph type="ftr" sz="quarter" idx="12"/>
          </p:nvPr>
        </p:nvSpPr>
        <p:spPr/>
        <p:txBody>
          <a:bodyPr/>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7186EA-BF95-4C43-9E28-0C37A90B3F80}" type="datetimeFigureOut">
              <a:rPr lang="en-US" smtClean="0">
                <a:solidFill>
                  <a:prstClr val="black">
                    <a:tint val="75000"/>
                  </a:prstClr>
                </a:solidFill>
                <a:latin typeface="Calibri"/>
              </a:rPr>
              <a:pPr/>
              <a:t>11/21/13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4545A1-70F3-4216-A22E-742FD5CC1BA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7186EA-BF95-4C43-9E28-0C37A90B3F80}" type="datetimeFigureOut">
              <a:rPr lang="en-US" smtClean="0">
                <a:solidFill>
                  <a:prstClr val="black">
                    <a:tint val="75000"/>
                  </a:prstClr>
                </a:solidFill>
                <a:latin typeface="Calibri"/>
              </a:rPr>
              <a:pPr/>
              <a:t>11/21/13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4545A1-70F3-4216-A22E-742FD5CC1BA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49E143-2239-4250-B753-148FDAC8C3D1}" type="datetime1">
              <a:rPr lang="en-US" smtClean="0"/>
              <a:pPr/>
              <a:t>11/21/13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B7495E-1B9C-4E2F-B6AC-EF7C919FF241}" type="datetime1">
              <a:rPr lang="en-US" smtClean="0"/>
              <a:pPr/>
              <a:t>11/21/13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0DE21B-9655-4FDF-A7A5-55F64DEE4BC1}" type="datetime1">
              <a:rPr lang="en-US" smtClean="0"/>
              <a:pPr/>
              <a:t>11/21/13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BB249-B98F-4521-AA36-F4D5F08BACFF}" type="datetime1">
              <a:rPr lang="en-US" smtClean="0"/>
              <a:pPr/>
              <a:t>11/21/13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7010400" y="6356350"/>
            <a:ext cx="2133600" cy="365125"/>
          </a:xfrm>
        </p:spPr>
        <p:txBody>
          <a:bodyPr/>
          <a:lstStyle>
            <a:lvl1pPr>
              <a:defRPr sz="2000">
                <a:solidFill>
                  <a:srgbClr val="FFFF00"/>
                </a:solidFill>
              </a:defRPr>
            </a:lvl1pPr>
          </a:lstStyle>
          <a:p>
            <a:fld id="{21049386-48BA-4B62-83AD-3997DFF5CBFB}" type="slidenum">
              <a:rPr lang="en-US" smtClean="0"/>
              <a:pPr/>
              <a:t>‹#›</a:t>
            </a:fld>
            <a:endParaRPr lang="en-US" dirty="0"/>
          </a:p>
        </p:txBody>
      </p:sp>
      <p:pic>
        <p:nvPicPr>
          <p:cNvPr id="5" name="Picture 4" descr="HAL10Logo1.png"/>
          <p:cNvPicPr>
            <a:picLocks noChangeAspect="1"/>
          </p:cNvPicPr>
          <p:nvPr userDrawn="1"/>
        </p:nvPicPr>
        <p:blipFill>
          <a:blip r:embed="rId2" cstate="print"/>
          <a:stretch>
            <a:fillRect/>
          </a:stretch>
        </p:blipFill>
        <p:spPr>
          <a:xfrm>
            <a:off x="-430988" y="-380890"/>
            <a:ext cx="2286000" cy="2286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30C45D-0443-4F37-ACD2-E60DD68AE38D}" type="datetime1">
              <a:rPr lang="en-US" smtClean="0"/>
              <a:pPr/>
              <a:t>11/21/13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7696AE-0609-407A-966C-1570904D8764}" type="datetime1">
              <a:rPr lang="en-US" smtClean="0"/>
              <a:pPr/>
              <a:t>11/21/13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407942-4BCB-4A99-B524-704467C59BF1}" type="datetime1">
              <a:rPr lang="en-US" smtClean="0"/>
              <a:pPr/>
              <a:t>11/21/13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049386-48BA-4B62-83AD-3997DFF5CBF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16D52-E791-4F00-A06E-474AD13DF973}" type="datetime1">
              <a:rPr lang="en-US" smtClean="0"/>
              <a:pPr/>
              <a:t>11/21/13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49386-48BA-4B62-83AD-3997DFF5CBF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186EA-BF95-4C43-9E28-0C37A90B3F80}" type="datetimeFigureOut">
              <a:rPr lang="en-US" smtClean="0">
                <a:solidFill>
                  <a:prstClr val="black">
                    <a:tint val="75000"/>
                  </a:prstClr>
                </a:solidFill>
                <a:latin typeface="Calibri"/>
              </a:rPr>
              <a:pPr/>
              <a:t>11/21/13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545A1-70F3-4216-A22E-742FD5CC1BA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jp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mailto:HALElection@howardastro.org" TargetMode="External"/><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jp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25.png"/><Relationship Id="rId1" Type="http://schemas.microsoft.com/office/2007/relationships/media" Target="../media/media1.mov"/><Relationship Id="rId2" Type="http://schemas.openxmlformats.org/officeDocument/2006/relationships/video" Target="../media/media1.mov"/></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6.jpg"/><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7.emf"/><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8.jp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jp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9.jp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0.jpg"/><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1.jpeg"/><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2.jpeg"/><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3.jpeg"/><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4.jpeg"/><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6.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jp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3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38.jp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9.jpeg"/><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0.jpg"/><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41.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http://www.howardastro.org" TargetMode="External"/><Relationship Id="rId5" Type="http://schemas.openxmlformats.org/officeDocument/2006/relationships/hyperlink" Target="https://twitter.com/HalTweet" TargetMode="External"/><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5" name="TextBox 4"/>
          <p:cNvSpPr txBox="1"/>
          <p:nvPr/>
        </p:nvSpPr>
        <p:spPr>
          <a:xfrm>
            <a:off x="1687437" y="457200"/>
            <a:ext cx="5769127" cy="3785652"/>
          </a:xfrm>
          <a:prstGeom prst="rect">
            <a:avLst/>
          </a:prstGeom>
          <a:noFill/>
        </p:spPr>
        <p:txBody>
          <a:bodyPr wrap="none" rtlCol="0">
            <a:spAutoFit/>
          </a:bodyPr>
          <a:lstStyle/>
          <a:p>
            <a:pPr algn="ctr"/>
            <a:r>
              <a:rPr lang="en-US" sz="8000" dirty="0" smtClean="0">
                <a:solidFill>
                  <a:srgbClr val="FFFF00"/>
                </a:solidFill>
                <a:latin typeface="Times New Roman"/>
                <a:cs typeface="Times New Roman"/>
              </a:rPr>
              <a:t>Howard </a:t>
            </a:r>
          </a:p>
          <a:p>
            <a:pPr algn="ctr"/>
            <a:r>
              <a:rPr lang="en-US" sz="8000" dirty="0" smtClean="0">
                <a:solidFill>
                  <a:srgbClr val="FFFF00"/>
                </a:solidFill>
                <a:latin typeface="Times New Roman"/>
                <a:cs typeface="Times New Roman"/>
              </a:rPr>
              <a:t>Astronomical</a:t>
            </a:r>
          </a:p>
          <a:p>
            <a:pPr algn="ctr"/>
            <a:r>
              <a:rPr lang="en-US" sz="8000" dirty="0" smtClean="0">
                <a:solidFill>
                  <a:srgbClr val="FFFF00"/>
                </a:solidFill>
                <a:latin typeface="Times New Roman"/>
                <a:cs typeface="Times New Roman"/>
              </a:rPr>
              <a:t>League</a:t>
            </a:r>
            <a:endParaRPr lang="en-US" sz="8000" dirty="0">
              <a:solidFill>
                <a:srgbClr val="FFFF00"/>
              </a:solidFill>
              <a:latin typeface="Times New Roman"/>
              <a:cs typeface="Times New Roman"/>
            </a:endParaRPr>
          </a:p>
        </p:txBody>
      </p:sp>
      <p:sp>
        <p:nvSpPr>
          <p:cNvPr id="8" name="TextBox 7"/>
          <p:cNvSpPr txBox="1"/>
          <p:nvPr/>
        </p:nvSpPr>
        <p:spPr>
          <a:xfrm>
            <a:off x="4042913" y="4800600"/>
            <a:ext cx="3877283" cy="646331"/>
          </a:xfrm>
          <a:prstGeom prst="rect">
            <a:avLst/>
          </a:prstGeom>
          <a:noFill/>
        </p:spPr>
        <p:txBody>
          <a:bodyPr wrap="none" rtlCol="0">
            <a:spAutoFit/>
          </a:bodyPr>
          <a:lstStyle/>
          <a:p>
            <a:pPr algn="ctr"/>
            <a:r>
              <a:rPr lang="en-US" sz="3600" dirty="0" smtClean="0">
                <a:solidFill>
                  <a:srgbClr val="FFFF00"/>
                </a:solidFill>
                <a:latin typeface="Times New Roman"/>
                <a:cs typeface="Times New Roman"/>
              </a:rPr>
              <a:t>November 21, 2013</a:t>
            </a:r>
            <a:endParaRPr lang="en-US" sz="3600" dirty="0">
              <a:solidFill>
                <a:srgbClr val="FFFF00"/>
              </a:solidFill>
              <a:latin typeface="Times New Roman"/>
              <a:cs typeface="Times New Roman"/>
            </a:endParaRPr>
          </a:p>
        </p:txBody>
      </p:sp>
      <p:pic>
        <p:nvPicPr>
          <p:cNvPr id="6" name="Picture 5" descr="HAL10Logo4.png"/>
          <p:cNvPicPr>
            <a:picLocks noChangeAspect="1"/>
          </p:cNvPicPr>
          <p:nvPr/>
        </p:nvPicPr>
        <p:blipFill>
          <a:blip r:embed="rId4" cstate="print"/>
          <a:stretch>
            <a:fillRect/>
          </a:stretch>
        </p:blipFill>
        <p:spPr>
          <a:xfrm>
            <a:off x="0" y="3513406"/>
            <a:ext cx="3344594" cy="3344594"/>
          </a:xfrm>
          <a:prstGeom prst="rect">
            <a:avLst/>
          </a:prstGeom>
        </p:spPr>
      </p:pic>
      <p:sp>
        <p:nvSpPr>
          <p:cNvPr id="10" name="Oval 9"/>
          <p:cNvSpPr/>
          <p:nvPr/>
        </p:nvSpPr>
        <p:spPr>
          <a:xfrm>
            <a:off x="1957388" y="4529138"/>
            <a:ext cx="542925" cy="442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909763" y="4567237"/>
            <a:ext cx="819148" cy="523220"/>
          </a:xfrm>
          <a:prstGeom prst="rect">
            <a:avLst/>
          </a:prstGeom>
          <a:noFill/>
        </p:spPr>
        <p:txBody>
          <a:bodyPr wrap="square" rtlCol="0">
            <a:spAutoFit/>
          </a:bodyPr>
          <a:lstStyle/>
          <a:p>
            <a:r>
              <a:rPr lang="en-US" sz="2800" b="1" dirty="0" smtClean="0">
                <a:latin typeface="Arial Black" pitchFamily="34" charset="0"/>
              </a:rPr>
              <a:t>13</a:t>
            </a:r>
            <a:endParaRPr lang="en-US" sz="2800" b="1" dirty="0">
              <a:latin typeface="Arial Black" pitchFamily="34" charset="0"/>
            </a:endParaRPr>
          </a:p>
        </p:txBody>
      </p:sp>
    </p:spTree>
  </p:cSld>
  <p:clrMapOvr>
    <a:masterClrMapping/>
  </p:clrMapOvr>
  <p:transition xmlns:p14="http://schemas.microsoft.com/office/powerpoint/2010/main" advClick="0" advTm="11956"/>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2" name="TextBox 1"/>
          <p:cNvSpPr txBox="1"/>
          <p:nvPr/>
        </p:nvSpPr>
        <p:spPr>
          <a:xfrm>
            <a:off x="177800" y="139700"/>
            <a:ext cx="8801100" cy="1754327"/>
          </a:xfrm>
          <a:prstGeom prst="rect">
            <a:avLst/>
          </a:prstGeom>
          <a:noFill/>
        </p:spPr>
        <p:txBody>
          <a:bodyPr wrap="square" rtlCol="0">
            <a:spAutoFit/>
          </a:bodyPr>
          <a:lstStyle/>
          <a:p>
            <a:pPr algn="ctr"/>
            <a:r>
              <a:rPr lang="en-US" sz="5400" dirty="0" smtClean="0">
                <a:solidFill>
                  <a:srgbClr val="CCFF33"/>
                </a:solidFill>
                <a:latin typeface="Times New Roman"/>
                <a:cs typeface="Times New Roman"/>
              </a:rPr>
              <a:t>Steve </a:t>
            </a:r>
            <a:r>
              <a:rPr lang="en-US" sz="5400" dirty="0" err="1" smtClean="0">
                <a:solidFill>
                  <a:srgbClr val="CCFF33"/>
                </a:solidFill>
                <a:latin typeface="Times New Roman"/>
                <a:cs typeface="Times New Roman"/>
              </a:rPr>
              <a:t>Jaworiwsky</a:t>
            </a:r>
            <a:endParaRPr lang="en-US" sz="5400" dirty="0">
              <a:solidFill>
                <a:srgbClr val="CCFF33"/>
              </a:solidFill>
              <a:latin typeface="Times New Roman"/>
              <a:cs typeface="Times New Roman"/>
            </a:endParaRPr>
          </a:p>
          <a:p>
            <a:pPr algn="ctr"/>
            <a:r>
              <a:rPr lang="en-US" sz="5400" dirty="0" smtClean="0">
                <a:solidFill>
                  <a:srgbClr val="CCFF33"/>
                </a:solidFill>
                <a:latin typeface="Times New Roman"/>
                <a:cs typeface="Times New Roman"/>
              </a:rPr>
              <a:t>Asteroid Club</a:t>
            </a:r>
            <a:endParaRPr lang="en-US" sz="5400" dirty="0">
              <a:solidFill>
                <a:srgbClr val="CCFF33"/>
              </a:solidFill>
              <a:latin typeface="Times New Roman"/>
              <a:cs typeface="Times New Roman"/>
            </a:endParaRPr>
          </a:p>
        </p:txBody>
      </p:sp>
      <p:pic>
        <p:nvPicPr>
          <p:cNvPr id="3" name="Picture 2" descr="Asteroi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6775" y="1997075"/>
            <a:ext cx="4886325" cy="4733925"/>
          </a:xfrm>
          <a:prstGeom prst="rect">
            <a:avLst/>
          </a:prstGeom>
        </p:spPr>
      </p:pic>
    </p:spTree>
    <p:extLst>
      <p:ext uri="{BB962C8B-B14F-4D97-AF65-F5344CB8AC3E}">
        <p14:creationId xmlns:p14="http://schemas.microsoft.com/office/powerpoint/2010/main" val="4055949614"/>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Upcoming club activities</a:t>
            </a:r>
          </a:p>
        </p:txBody>
      </p:sp>
    </p:spTree>
    <p:extLst>
      <p:ext uri="{BB962C8B-B14F-4D97-AF65-F5344CB8AC3E}">
        <p14:creationId xmlns:p14="http://schemas.microsoft.com/office/powerpoint/2010/main" val="3620343203"/>
      </p:ext>
    </p:extLst>
  </p:cSld>
  <p:clrMapOvr>
    <a:masterClrMapping/>
  </p:clrMapOvr>
  <mc:AlternateContent xmlns:mc="http://schemas.openxmlformats.org/markup-compatibility/2006" xmlns:p14="http://schemas.microsoft.com/office/powerpoint/2010/main">
    <mc:Choice Requires="p14">
      <p:transition spd="slow" p14:dur="2000" advTm="2648"/>
    </mc:Choice>
    <mc:Fallback xmlns="">
      <p:transition xmlns:p14="http://schemas.microsoft.com/office/powerpoint/2010/main" spd="slow" advTm="2648"/>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7070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HAL Elections!</a:t>
            </a:r>
          </a:p>
        </p:txBody>
      </p:sp>
      <p:sp>
        <p:nvSpPr>
          <p:cNvPr id="2" name="TextBox 1"/>
          <p:cNvSpPr txBox="1"/>
          <p:nvPr/>
        </p:nvSpPr>
        <p:spPr>
          <a:xfrm>
            <a:off x="984250" y="1955800"/>
            <a:ext cx="7175500" cy="4524316"/>
          </a:xfrm>
          <a:prstGeom prst="rect">
            <a:avLst/>
          </a:prstGeom>
          <a:noFill/>
        </p:spPr>
        <p:txBody>
          <a:bodyPr wrap="square" rtlCol="0">
            <a:spAutoFit/>
          </a:bodyPr>
          <a:lstStyle/>
          <a:p>
            <a:pPr algn="ct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HAL elects a new Board of Directors every January.</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Contact </a:t>
            </a:r>
            <a:r>
              <a:rPr lang="en-US" sz="3600" dirty="0" smtClean="0">
                <a:solidFill>
                  <a:srgbClr val="CCFF33"/>
                </a:solidFill>
                <a:latin typeface="Times New Roman"/>
                <a:cs typeface="Times New Roman"/>
                <a:hlinkClick r:id="rId4"/>
              </a:rPr>
              <a:t>HALElection@howardastro.org</a:t>
            </a:r>
            <a:r>
              <a:rPr lang="en-US" sz="3600" dirty="0" smtClean="0">
                <a:solidFill>
                  <a:srgbClr val="CCFF33"/>
                </a:solidFill>
                <a:latin typeface="Times New Roman"/>
                <a:cs typeface="Times New Roman"/>
              </a:rPr>
              <a:t> if you’re interested in running.</a:t>
            </a:r>
          </a:p>
          <a:p>
            <a:pPr algn="ct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1211777918"/>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7070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Star Parties and public outreach!</a:t>
            </a:r>
          </a:p>
        </p:txBody>
      </p:sp>
      <p:sp>
        <p:nvSpPr>
          <p:cNvPr id="2" name="TextBox 1"/>
          <p:cNvSpPr txBox="1"/>
          <p:nvPr/>
        </p:nvSpPr>
        <p:spPr>
          <a:xfrm>
            <a:off x="984250" y="1955800"/>
            <a:ext cx="7175500" cy="3416320"/>
          </a:xfrm>
          <a:prstGeom prst="rect">
            <a:avLst/>
          </a:prstGeom>
          <a:noFill/>
        </p:spPr>
        <p:txBody>
          <a:bodyPr wrap="square" rtlCol="0">
            <a:spAutoFit/>
          </a:bodyPr>
          <a:lstStyle/>
          <a:p>
            <a:pPr algn="ct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Members only and Public star parties:</a:t>
            </a:r>
          </a:p>
          <a:p>
            <a:pPr algn="ctr"/>
            <a:r>
              <a:rPr lang="en-US" sz="3600" dirty="0" smtClean="0">
                <a:solidFill>
                  <a:srgbClr val="CCFF33"/>
                </a:solidFill>
                <a:latin typeface="Times New Roman"/>
                <a:cs typeface="Times New Roman"/>
              </a:rPr>
              <a:t>Wait until next year!</a:t>
            </a:r>
            <a:endParaRPr lang="en-US" sz="3600" dirty="0">
              <a:solidFill>
                <a:srgbClr val="CCFF33"/>
              </a:solidFill>
              <a:latin typeface="Times New Roman"/>
              <a:cs typeface="Times New Roman"/>
            </a:endParaRPr>
          </a:p>
          <a:p>
            <a:pPr algn="ct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RNC Family Night</a:t>
            </a:r>
          </a:p>
          <a:p>
            <a:pPr algn="ctr"/>
            <a:r>
              <a:rPr lang="en-US" sz="3600" dirty="0" smtClean="0">
                <a:solidFill>
                  <a:srgbClr val="CCFF33"/>
                </a:solidFill>
                <a:latin typeface="Times New Roman"/>
                <a:cs typeface="Times New Roman"/>
              </a:rPr>
              <a:t>December 6</a:t>
            </a:r>
            <a:r>
              <a:rPr lang="en-US" sz="3600" baseline="30000" dirty="0" smtClean="0">
                <a:solidFill>
                  <a:srgbClr val="CCFF33"/>
                </a:solidFill>
                <a:latin typeface="Times New Roman"/>
                <a:cs typeface="Times New Roman"/>
              </a:rPr>
              <a:t>th</a:t>
            </a:r>
            <a:r>
              <a:rPr lang="en-US" sz="3600" dirty="0" smtClean="0">
                <a:solidFill>
                  <a:srgbClr val="CCFF33"/>
                </a:solidFill>
                <a:latin typeface="Times New Roman"/>
                <a:cs typeface="Times New Roman"/>
              </a:rPr>
              <a:t>, 6-8 PM</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984450355"/>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TextBox 23"/>
          <p:cNvSpPr txBox="1"/>
          <p:nvPr/>
        </p:nvSpPr>
        <p:spPr>
          <a:xfrm>
            <a:off x="0" y="4876800"/>
            <a:ext cx="9144000" cy="646331"/>
          </a:xfrm>
          <a:prstGeom prst="rect">
            <a:avLst/>
          </a:prstGeom>
          <a:noFill/>
        </p:spPr>
        <p:txBody>
          <a:bodyPr wrap="square" rtlCol="0">
            <a:spAutoFit/>
          </a:bodyPr>
          <a:lstStyle/>
          <a:p>
            <a:pPr algn="ctr"/>
            <a:r>
              <a:rPr lang="en-US" sz="3600" b="1" dirty="0" smtClean="0">
                <a:solidFill>
                  <a:srgbClr val="FFFF00"/>
                </a:solidFill>
                <a:latin typeface="Calibri"/>
              </a:rPr>
              <a:t>Van Maanen’s Star</a:t>
            </a:r>
            <a:endParaRPr lang="en-US" sz="3600" b="1" dirty="0">
              <a:solidFill>
                <a:srgbClr val="FFFF00"/>
              </a:solidFill>
              <a:latin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212" y="1066800"/>
            <a:ext cx="2695575" cy="348627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600200"/>
            <a:ext cx="3276600" cy="3276600"/>
          </a:xfrm>
          <a:prstGeom prst="rect">
            <a:avLst/>
          </a:prstGeom>
        </p:spPr>
      </p:pic>
      <p:sp>
        <p:nvSpPr>
          <p:cNvPr id="4" name="Oval 3"/>
          <p:cNvSpPr/>
          <p:nvPr/>
        </p:nvSpPr>
        <p:spPr>
          <a:xfrm>
            <a:off x="4724400" y="1828800"/>
            <a:ext cx="2819400" cy="2819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3" name="TextBox 22"/>
          <p:cNvSpPr txBox="1"/>
          <p:nvPr/>
        </p:nvSpPr>
        <p:spPr>
          <a:xfrm>
            <a:off x="1565231" y="4876800"/>
            <a:ext cx="1793442" cy="646331"/>
          </a:xfrm>
          <a:prstGeom prst="rect">
            <a:avLst/>
          </a:prstGeom>
          <a:noFill/>
        </p:spPr>
        <p:txBody>
          <a:bodyPr wrap="square" rtlCol="0">
            <a:spAutoFit/>
          </a:bodyPr>
          <a:lstStyle/>
          <a:p>
            <a:r>
              <a:rPr lang="en-US" sz="3600" b="1" dirty="0" smtClean="0">
                <a:solidFill>
                  <a:srgbClr val="FFFF00"/>
                </a:solidFill>
                <a:latin typeface="Calibri"/>
              </a:rPr>
              <a:t>Earth</a:t>
            </a:r>
            <a:endParaRPr lang="en-US" sz="3600" b="1" dirty="0">
              <a:solidFill>
                <a:srgbClr val="FFFF00"/>
              </a:solidFill>
              <a:latin typeface="Calibri"/>
            </a:endParaRPr>
          </a:p>
        </p:txBody>
      </p:sp>
      <p:sp>
        <p:nvSpPr>
          <p:cNvPr id="24" name="TextBox 23"/>
          <p:cNvSpPr txBox="1"/>
          <p:nvPr/>
        </p:nvSpPr>
        <p:spPr>
          <a:xfrm>
            <a:off x="4478092" y="4696496"/>
            <a:ext cx="3297020" cy="1200329"/>
          </a:xfrm>
          <a:prstGeom prst="rect">
            <a:avLst/>
          </a:prstGeom>
          <a:noFill/>
        </p:spPr>
        <p:txBody>
          <a:bodyPr wrap="square" rtlCol="0">
            <a:spAutoFit/>
          </a:bodyPr>
          <a:lstStyle/>
          <a:p>
            <a:pPr algn="ctr"/>
            <a:r>
              <a:rPr lang="en-US" sz="3600" b="1" dirty="0" smtClean="0">
                <a:solidFill>
                  <a:srgbClr val="FFFF00"/>
                </a:solidFill>
                <a:latin typeface="Calibri"/>
              </a:rPr>
              <a:t>Van Maanen’s Star</a:t>
            </a:r>
            <a:endParaRPr lang="en-US" sz="3600" b="1" dirty="0">
              <a:solidFill>
                <a:srgbClr val="FFFF00"/>
              </a:solidFill>
              <a:latin typeface="Calibri"/>
            </a:endParaRPr>
          </a:p>
        </p:txBody>
      </p:sp>
    </p:spTree>
    <p:extLst>
      <p:ext uri="{BB962C8B-B14F-4D97-AF65-F5344CB8AC3E}">
        <p14:creationId xmlns:p14="http://schemas.microsoft.com/office/powerpoint/2010/main" val="17363011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8" name="Straight Connector 7"/>
          <p:cNvCxnSpPr>
            <a:stCxn id="3" idx="6"/>
            <a:endCxn id="38" idx="2"/>
          </p:cNvCxnSpPr>
          <p:nvPr/>
        </p:nvCxnSpPr>
        <p:spPr>
          <a:xfrm flipH="1" flipV="1">
            <a:off x="3679065" y="1823434"/>
            <a:ext cx="2797935" cy="81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 idx="4"/>
            <a:endCxn id="40" idx="4"/>
          </p:cNvCxnSpPr>
          <p:nvPr/>
        </p:nvCxnSpPr>
        <p:spPr>
          <a:xfrm>
            <a:off x="6400800" y="1981200"/>
            <a:ext cx="222161" cy="235951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37" idx="4"/>
            <a:endCxn id="38" idx="0"/>
          </p:cNvCxnSpPr>
          <p:nvPr/>
        </p:nvCxnSpPr>
        <p:spPr>
          <a:xfrm flipV="1">
            <a:off x="3581401" y="1747234"/>
            <a:ext cx="173864" cy="2628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1236879" y="5562600"/>
            <a:ext cx="690152"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0" idx="6"/>
            <a:endCxn id="37" idx="2"/>
          </p:cNvCxnSpPr>
          <p:nvPr/>
        </p:nvCxnSpPr>
        <p:spPr>
          <a:xfrm flipH="1">
            <a:off x="3505201" y="4264517"/>
            <a:ext cx="3193960" cy="35417"/>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37" idx="3"/>
          </p:cNvCxnSpPr>
          <p:nvPr/>
        </p:nvCxnSpPr>
        <p:spPr>
          <a:xfrm flipH="1">
            <a:off x="2003231" y="4353816"/>
            <a:ext cx="1524288" cy="1361184"/>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756952" y="5147101"/>
            <a:ext cx="340158" cy="830997"/>
          </a:xfrm>
          <a:prstGeom prst="rect">
            <a:avLst/>
          </a:prstGeom>
          <a:noFill/>
        </p:spPr>
        <p:txBody>
          <a:bodyPr wrap="none" rtlCol="0">
            <a:spAutoFit/>
          </a:bodyPr>
          <a:lstStyle/>
          <a:p>
            <a:r>
              <a:rPr lang="en-US" sz="4800" dirty="0" smtClean="0">
                <a:solidFill>
                  <a:prstClr val="white"/>
                </a:solidFill>
                <a:latin typeface="Calibri"/>
              </a:rPr>
              <a:t>.</a:t>
            </a:r>
            <a:endParaRPr lang="en-US" sz="4800" dirty="0">
              <a:solidFill>
                <a:prstClr val="white"/>
              </a:solidFill>
              <a:latin typeface="Calibri"/>
            </a:endParaRPr>
          </a:p>
        </p:txBody>
      </p:sp>
      <p:sp>
        <p:nvSpPr>
          <p:cNvPr id="5" name="TextBox 4"/>
          <p:cNvSpPr txBox="1"/>
          <p:nvPr/>
        </p:nvSpPr>
        <p:spPr>
          <a:xfrm>
            <a:off x="1066800" y="4967887"/>
            <a:ext cx="340158" cy="830997"/>
          </a:xfrm>
          <a:prstGeom prst="rect">
            <a:avLst/>
          </a:prstGeom>
          <a:noFill/>
        </p:spPr>
        <p:txBody>
          <a:bodyPr wrap="none" rtlCol="0">
            <a:spAutoFit/>
          </a:bodyPr>
          <a:lstStyle/>
          <a:p>
            <a:r>
              <a:rPr lang="en-US" sz="4800" dirty="0" smtClean="0">
                <a:solidFill>
                  <a:prstClr val="white"/>
                </a:solidFill>
                <a:latin typeface="Calibri"/>
              </a:rPr>
              <a:t>.</a:t>
            </a:r>
            <a:endParaRPr lang="en-US" sz="4800" dirty="0">
              <a:solidFill>
                <a:prstClr val="white"/>
              </a:solidFill>
              <a:latin typeface="Calibri"/>
            </a:endParaRPr>
          </a:p>
        </p:txBody>
      </p:sp>
      <p:sp>
        <p:nvSpPr>
          <p:cNvPr id="63" name="TextBox 62"/>
          <p:cNvSpPr txBox="1"/>
          <p:nvPr/>
        </p:nvSpPr>
        <p:spPr>
          <a:xfrm>
            <a:off x="1787959" y="5709419"/>
            <a:ext cx="1793442" cy="369332"/>
          </a:xfrm>
          <a:prstGeom prst="rect">
            <a:avLst/>
          </a:prstGeom>
          <a:noFill/>
        </p:spPr>
        <p:txBody>
          <a:bodyPr wrap="square" rtlCol="0">
            <a:spAutoFit/>
          </a:bodyPr>
          <a:lstStyle/>
          <a:p>
            <a:r>
              <a:rPr lang="en-US" b="1" dirty="0" smtClean="0">
                <a:solidFill>
                  <a:srgbClr val="FFFF00"/>
                </a:solidFill>
                <a:latin typeface="Calibri"/>
              </a:rPr>
              <a:t>Delta Piscium</a:t>
            </a:r>
            <a:endParaRPr lang="en-US" b="1" dirty="0">
              <a:solidFill>
                <a:srgbClr val="FFFF00"/>
              </a:solidFill>
              <a:latin typeface="Calibri"/>
            </a:endParaRPr>
          </a:p>
        </p:txBody>
      </p:sp>
      <p:sp>
        <p:nvSpPr>
          <p:cNvPr id="64" name="TextBox 63"/>
          <p:cNvSpPr txBox="1"/>
          <p:nvPr/>
        </p:nvSpPr>
        <p:spPr>
          <a:xfrm>
            <a:off x="510237" y="5147101"/>
            <a:ext cx="1793442" cy="369332"/>
          </a:xfrm>
          <a:prstGeom prst="rect">
            <a:avLst/>
          </a:prstGeom>
          <a:noFill/>
        </p:spPr>
        <p:txBody>
          <a:bodyPr wrap="square" rtlCol="0">
            <a:spAutoFit/>
          </a:bodyPr>
          <a:lstStyle/>
          <a:p>
            <a:r>
              <a:rPr lang="en-US" b="1" dirty="0" smtClean="0">
                <a:solidFill>
                  <a:srgbClr val="FFFF00"/>
                </a:solidFill>
                <a:latin typeface="Calibri"/>
              </a:rPr>
              <a:t>Epsilon Piscium</a:t>
            </a:r>
            <a:endParaRPr lang="en-US" b="1" dirty="0">
              <a:solidFill>
                <a:srgbClr val="FFFF00"/>
              </a:solidFill>
              <a:latin typeface="Calibri"/>
            </a:endParaRPr>
          </a:p>
        </p:txBody>
      </p:sp>
      <p:sp>
        <p:nvSpPr>
          <p:cNvPr id="65" name="TextBox 64"/>
          <p:cNvSpPr txBox="1"/>
          <p:nvPr/>
        </p:nvSpPr>
        <p:spPr>
          <a:xfrm>
            <a:off x="4343400" y="2897410"/>
            <a:ext cx="1793442" cy="369332"/>
          </a:xfrm>
          <a:prstGeom prst="rect">
            <a:avLst/>
          </a:prstGeom>
          <a:noFill/>
        </p:spPr>
        <p:txBody>
          <a:bodyPr wrap="square" rtlCol="0">
            <a:spAutoFit/>
          </a:bodyPr>
          <a:lstStyle/>
          <a:p>
            <a:r>
              <a:rPr lang="en-US" b="1" dirty="0" smtClean="0">
                <a:solidFill>
                  <a:srgbClr val="FFFF00"/>
                </a:solidFill>
                <a:latin typeface="Calibri"/>
              </a:rPr>
              <a:t>Great Square</a:t>
            </a:r>
            <a:endParaRPr lang="en-US" b="1" dirty="0">
              <a:solidFill>
                <a:srgbClr val="FFFF00"/>
              </a:solidFill>
              <a:latin typeface="Calibri"/>
            </a:endParaRPr>
          </a:p>
        </p:txBody>
      </p:sp>
      <p:sp>
        <p:nvSpPr>
          <p:cNvPr id="38" name="Oval 37"/>
          <p:cNvSpPr/>
          <p:nvPr/>
        </p:nvSpPr>
        <p:spPr>
          <a:xfrm>
            <a:off x="3679065" y="1747234"/>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Oval 2"/>
          <p:cNvSpPr/>
          <p:nvPr/>
        </p:nvSpPr>
        <p:spPr>
          <a:xfrm>
            <a:off x="6324600" y="1828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0" name="Oval 39"/>
          <p:cNvSpPr/>
          <p:nvPr/>
        </p:nvSpPr>
        <p:spPr>
          <a:xfrm>
            <a:off x="6546761" y="4188317"/>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7" name="Oval 36"/>
          <p:cNvSpPr/>
          <p:nvPr/>
        </p:nvSpPr>
        <p:spPr>
          <a:xfrm>
            <a:off x="3505201" y="4223734"/>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8" name="TextBox 17"/>
          <p:cNvSpPr txBox="1"/>
          <p:nvPr/>
        </p:nvSpPr>
        <p:spPr>
          <a:xfrm>
            <a:off x="6886919" y="2512080"/>
            <a:ext cx="1793442" cy="646331"/>
          </a:xfrm>
          <a:prstGeom prst="rect">
            <a:avLst/>
          </a:prstGeom>
          <a:noFill/>
        </p:spPr>
        <p:txBody>
          <a:bodyPr wrap="square" rtlCol="0">
            <a:spAutoFit/>
          </a:bodyPr>
          <a:lstStyle/>
          <a:p>
            <a:r>
              <a:rPr lang="en-US" sz="3600" b="1" dirty="0" smtClean="0">
                <a:solidFill>
                  <a:srgbClr val="FFFF00"/>
                </a:solidFill>
                <a:latin typeface="Calibri"/>
              </a:rPr>
              <a:t>Pegasus</a:t>
            </a:r>
            <a:endParaRPr lang="en-US" sz="3600" b="1" dirty="0">
              <a:solidFill>
                <a:srgbClr val="FFFF00"/>
              </a:solidFill>
              <a:latin typeface="Calibri"/>
            </a:endParaRPr>
          </a:p>
        </p:txBody>
      </p:sp>
      <p:sp>
        <p:nvSpPr>
          <p:cNvPr id="19" name="TextBox 18"/>
          <p:cNvSpPr txBox="1"/>
          <p:nvPr/>
        </p:nvSpPr>
        <p:spPr>
          <a:xfrm>
            <a:off x="4103620" y="5626259"/>
            <a:ext cx="1793442" cy="646331"/>
          </a:xfrm>
          <a:prstGeom prst="rect">
            <a:avLst/>
          </a:prstGeom>
          <a:noFill/>
        </p:spPr>
        <p:txBody>
          <a:bodyPr wrap="square" rtlCol="0">
            <a:spAutoFit/>
          </a:bodyPr>
          <a:lstStyle/>
          <a:p>
            <a:r>
              <a:rPr lang="en-US" sz="3600" b="1" dirty="0" smtClean="0">
                <a:solidFill>
                  <a:srgbClr val="FFFF00"/>
                </a:solidFill>
                <a:latin typeface="Calibri"/>
              </a:rPr>
              <a:t>Pisces</a:t>
            </a:r>
            <a:endParaRPr lang="en-US" sz="3600" b="1" dirty="0">
              <a:solidFill>
                <a:srgbClr val="FFFF00"/>
              </a:solidFill>
              <a:latin typeface="Calibri"/>
            </a:endParaRPr>
          </a:p>
        </p:txBody>
      </p:sp>
    </p:spTree>
    <p:extLst>
      <p:ext uri="{BB962C8B-B14F-4D97-AF65-F5344CB8AC3E}">
        <p14:creationId xmlns:p14="http://schemas.microsoft.com/office/powerpoint/2010/main" val="23538751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7" name="Straight Connector 6"/>
          <p:cNvCxnSpPr>
            <a:stCxn id="4" idx="0"/>
            <a:endCxn id="3" idx="0"/>
          </p:cNvCxnSpPr>
          <p:nvPr/>
        </p:nvCxnSpPr>
        <p:spPr>
          <a:xfrm flipV="1">
            <a:off x="4622441" y="1600200"/>
            <a:ext cx="140059"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5" idx="4"/>
            <a:endCxn id="4" idx="0"/>
          </p:cNvCxnSpPr>
          <p:nvPr/>
        </p:nvCxnSpPr>
        <p:spPr>
          <a:xfrm flipV="1">
            <a:off x="4267200" y="2057400"/>
            <a:ext cx="355241" cy="1066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6" idx="4"/>
            <a:endCxn id="5" idx="0"/>
          </p:cNvCxnSpPr>
          <p:nvPr/>
        </p:nvCxnSpPr>
        <p:spPr>
          <a:xfrm flipH="1" flipV="1">
            <a:off x="4267200" y="2971800"/>
            <a:ext cx="373486" cy="2209800"/>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64486" y="50292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Oval 4"/>
          <p:cNvSpPr/>
          <p:nvPr/>
        </p:nvSpPr>
        <p:spPr>
          <a:xfrm>
            <a:off x="4191000" y="2971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Oval 3"/>
          <p:cNvSpPr/>
          <p:nvPr/>
        </p:nvSpPr>
        <p:spPr>
          <a:xfrm>
            <a:off x="4546241" y="20574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Oval 2"/>
          <p:cNvSpPr/>
          <p:nvPr/>
        </p:nvSpPr>
        <p:spPr>
          <a:xfrm>
            <a:off x="4648200" y="1600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2" name="TextBox 21"/>
          <p:cNvSpPr txBox="1"/>
          <p:nvPr/>
        </p:nvSpPr>
        <p:spPr>
          <a:xfrm>
            <a:off x="4902559" y="1459468"/>
            <a:ext cx="1793442" cy="369332"/>
          </a:xfrm>
          <a:prstGeom prst="rect">
            <a:avLst/>
          </a:prstGeom>
          <a:noFill/>
        </p:spPr>
        <p:txBody>
          <a:bodyPr wrap="square" rtlCol="0">
            <a:spAutoFit/>
          </a:bodyPr>
          <a:lstStyle/>
          <a:p>
            <a:r>
              <a:rPr lang="en-US" b="1" dirty="0" smtClean="0">
                <a:solidFill>
                  <a:srgbClr val="FFFF00"/>
                </a:solidFill>
                <a:latin typeface="Calibri"/>
              </a:rPr>
              <a:t>Delta Piscium</a:t>
            </a:r>
            <a:endParaRPr lang="en-US" b="1" dirty="0">
              <a:solidFill>
                <a:srgbClr val="FFFF00"/>
              </a:solidFill>
              <a:latin typeface="Calibri"/>
            </a:endParaRPr>
          </a:p>
        </p:txBody>
      </p:sp>
      <p:sp>
        <p:nvSpPr>
          <p:cNvPr id="11" name="TextBox 10"/>
          <p:cNvSpPr txBox="1"/>
          <p:nvPr/>
        </p:nvSpPr>
        <p:spPr>
          <a:xfrm>
            <a:off x="0" y="5817373"/>
            <a:ext cx="9144000" cy="523220"/>
          </a:xfrm>
          <a:prstGeom prst="rect">
            <a:avLst/>
          </a:prstGeom>
          <a:noFill/>
        </p:spPr>
        <p:txBody>
          <a:bodyPr wrap="square" rtlCol="0">
            <a:spAutoFit/>
          </a:bodyPr>
          <a:lstStyle/>
          <a:p>
            <a:pPr algn="ctr"/>
            <a:r>
              <a:rPr lang="en-US" sz="2800" b="1" dirty="0" smtClean="0">
                <a:solidFill>
                  <a:srgbClr val="C0504D">
                    <a:lumMod val="60000"/>
                    <a:lumOff val="40000"/>
                  </a:srgbClr>
                </a:solidFill>
                <a:latin typeface="Calibri"/>
              </a:rPr>
              <a:t>( Mirror Imaged )</a:t>
            </a:r>
            <a:endParaRPr lang="en-US" sz="2800" b="1" dirty="0">
              <a:solidFill>
                <a:srgbClr val="C0504D">
                  <a:lumMod val="60000"/>
                  <a:lumOff val="40000"/>
                </a:srgbClr>
              </a:solidFill>
              <a:latin typeface="Calibri"/>
            </a:endParaRPr>
          </a:p>
        </p:txBody>
      </p:sp>
      <p:sp>
        <p:nvSpPr>
          <p:cNvPr id="12" name="TextBox 11"/>
          <p:cNvSpPr txBox="1"/>
          <p:nvPr/>
        </p:nvSpPr>
        <p:spPr>
          <a:xfrm flipH="1">
            <a:off x="4414769" y="4750573"/>
            <a:ext cx="1793443" cy="369332"/>
          </a:xfrm>
          <a:prstGeom prst="rect">
            <a:avLst/>
          </a:prstGeom>
          <a:noFill/>
        </p:spPr>
        <p:txBody>
          <a:bodyPr wrap="square" rtlCol="0">
            <a:spAutoFit/>
          </a:bodyPr>
          <a:lstStyle/>
          <a:p>
            <a:pPr algn="ctr"/>
            <a:r>
              <a:rPr lang="en-US" b="1" dirty="0" smtClean="0">
                <a:solidFill>
                  <a:srgbClr val="FFFF00"/>
                </a:solidFill>
                <a:latin typeface="Calibri"/>
              </a:rPr>
              <a:t>HD 4628</a:t>
            </a:r>
            <a:endParaRPr lang="en-US" b="1" dirty="0">
              <a:solidFill>
                <a:srgbClr val="FFFF00"/>
              </a:solidFill>
              <a:latin typeface="Calibri"/>
            </a:endParaRPr>
          </a:p>
        </p:txBody>
      </p:sp>
      <p:sp>
        <p:nvSpPr>
          <p:cNvPr id="14" name="TextBox 13"/>
          <p:cNvSpPr txBox="1"/>
          <p:nvPr/>
        </p:nvSpPr>
        <p:spPr>
          <a:xfrm>
            <a:off x="5912478" y="3315325"/>
            <a:ext cx="1793442" cy="646331"/>
          </a:xfrm>
          <a:prstGeom prst="rect">
            <a:avLst/>
          </a:prstGeom>
          <a:noFill/>
        </p:spPr>
        <p:txBody>
          <a:bodyPr wrap="square" rtlCol="0">
            <a:spAutoFit/>
          </a:bodyPr>
          <a:lstStyle/>
          <a:p>
            <a:pPr algn="ctr"/>
            <a:r>
              <a:rPr lang="en-US" b="1" dirty="0" smtClean="0">
                <a:solidFill>
                  <a:srgbClr val="FFFF00"/>
                </a:solidFill>
                <a:latin typeface="Calibri"/>
              </a:rPr>
              <a:t>Approximate size of Full Moon</a:t>
            </a:r>
            <a:endParaRPr lang="en-US" b="1" dirty="0">
              <a:solidFill>
                <a:srgbClr val="FFFF00"/>
              </a:solidFill>
              <a:latin typeface="Calibri"/>
            </a:endParaRPr>
          </a:p>
        </p:txBody>
      </p:sp>
      <p:pic>
        <p:nvPicPr>
          <p:cNvPr id="15" name="Picture 2" descr="C:\Users\Prokop\Pictures\Moon-20110319.jpg"/>
          <p:cNvPicPr>
            <a:picLocks noChangeAspect="1" noChangeArrowheads="1"/>
          </p:cNvPicPr>
          <p:nvPr/>
        </p:nvPicPr>
        <p:blipFill>
          <a:blip r:embed="rId3" cstate="print"/>
          <a:srcRect/>
          <a:stretch>
            <a:fillRect/>
          </a:stretch>
        </p:blipFill>
        <p:spPr bwMode="auto">
          <a:xfrm>
            <a:off x="6236088" y="2209800"/>
            <a:ext cx="1146222" cy="1169987"/>
          </a:xfrm>
          <a:prstGeom prst="rect">
            <a:avLst/>
          </a:prstGeom>
          <a:noFill/>
        </p:spPr>
      </p:pic>
    </p:spTree>
    <p:extLst>
      <p:ext uri="{BB962C8B-B14F-4D97-AF65-F5344CB8AC3E}">
        <p14:creationId xmlns:p14="http://schemas.microsoft.com/office/powerpoint/2010/main" val="2425897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TextBox 6"/>
          <p:cNvSpPr txBox="1"/>
          <p:nvPr/>
        </p:nvSpPr>
        <p:spPr>
          <a:xfrm flipH="1">
            <a:off x="6046267" y="4774533"/>
            <a:ext cx="391877" cy="830997"/>
          </a:xfrm>
          <a:prstGeom prst="rect">
            <a:avLst/>
          </a:prstGeom>
          <a:noFill/>
        </p:spPr>
        <p:txBody>
          <a:bodyPr wrap="square" rtlCol="0">
            <a:spAutoFit/>
          </a:bodyPr>
          <a:lstStyle/>
          <a:p>
            <a:r>
              <a:rPr lang="en-US" sz="4800" dirty="0" smtClean="0">
                <a:solidFill>
                  <a:prstClr val="white"/>
                </a:solidFill>
                <a:latin typeface="Calibri"/>
              </a:rPr>
              <a:t>.</a:t>
            </a:r>
            <a:endParaRPr lang="en-US" sz="4800" dirty="0">
              <a:solidFill>
                <a:prstClr val="white"/>
              </a:solidFill>
              <a:latin typeface="Calibri"/>
            </a:endParaRPr>
          </a:p>
        </p:txBody>
      </p:sp>
      <p:cxnSp>
        <p:nvCxnSpPr>
          <p:cNvPr id="9" name="Straight Connector 8"/>
          <p:cNvCxnSpPr>
            <a:stCxn id="3" idx="5"/>
            <a:endCxn id="4" idx="1"/>
          </p:cNvCxnSpPr>
          <p:nvPr/>
        </p:nvCxnSpPr>
        <p:spPr>
          <a:xfrm flipV="1">
            <a:off x="4189119" y="1241518"/>
            <a:ext cx="2259757" cy="2611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3" idx="1"/>
            <a:endCxn id="5" idx="5"/>
          </p:cNvCxnSpPr>
          <p:nvPr/>
        </p:nvCxnSpPr>
        <p:spPr>
          <a:xfrm flipH="1">
            <a:off x="3298918" y="3691078"/>
            <a:ext cx="1051844" cy="2001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4" idx="0"/>
          </p:cNvCxnSpPr>
          <p:nvPr/>
        </p:nvCxnSpPr>
        <p:spPr>
          <a:xfrm flipV="1">
            <a:off x="6324600" y="1219200"/>
            <a:ext cx="72799" cy="12954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flipH="1">
            <a:off x="4155641" y="3657600"/>
            <a:ext cx="228599"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Oval 4"/>
          <p:cNvSpPr/>
          <p:nvPr/>
        </p:nvSpPr>
        <p:spPr>
          <a:xfrm flipH="1">
            <a:off x="3276600" y="5562600"/>
            <a:ext cx="152399"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Oval 3"/>
          <p:cNvSpPr/>
          <p:nvPr/>
        </p:nvSpPr>
        <p:spPr>
          <a:xfrm flipH="1">
            <a:off x="6324600" y="1219200"/>
            <a:ext cx="145598"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TextBox 5"/>
          <p:cNvSpPr txBox="1"/>
          <p:nvPr/>
        </p:nvSpPr>
        <p:spPr>
          <a:xfrm flipH="1">
            <a:off x="6165060" y="1937165"/>
            <a:ext cx="391877" cy="830997"/>
          </a:xfrm>
          <a:prstGeom prst="rect">
            <a:avLst/>
          </a:prstGeom>
          <a:noFill/>
        </p:spPr>
        <p:txBody>
          <a:bodyPr wrap="square" rtlCol="0">
            <a:spAutoFit/>
          </a:bodyPr>
          <a:lstStyle/>
          <a:p>
            <a:r>
              <a:rPr lang="en-US" sz="4800" dirty="0" smtClean="0">
                <a:solidFill>
                  <a:prstClr val="white"/>
                </a:solidFill>
                <a:latin typeface="Calibri"/>
              </a:rPr>
              <a:t>.</a:t>
            </a:r>
            <a:endParaRPr lang="en-US" sz="4800" dirty="0">
              <a:solidFill>
                <a:prstClr val="white"/>
              </a:solidFill>
              <a:latin typeface="Calibri"/>
            </a:endParaRPr>
          </a:p>
        </p:txBody>
      </p:sp>
      <p:sp>
        <p:nvSpPr>
          <p:cNvPr id="23" name="TextBox 22"/>
          <p:cNvSpPr txBox="1"/>
          <p:nvPr/>
        </p:nvSpPr>
        <p:spPr>
          <a:xfrm flipH="1">
            <a:off x="5427878" y="2510879"/>
            <a:ext cx="1793443" cy="646331"/>
          </a:xfrm>
          <a:prstGeom prst="rect">
            <a:avLst/>
          </a:prstGeom>
          <a:noFill/>
        </p:spPr>
        <p:txBody>
          <a:bodyPr wrap="square" rtlCol="0">
            <a:spAutoFit/>
          </a:bodyPr>
          <a:lstStyle/>
          <a:p>
            <a:pPr algn="ctr"/>
            <a:r>
              <a:rPr lang="en-US" b="1" dirty="0" smtClean="0">
                <a:solidFill>
                  <a:srgbClr val="FFFF00"/>
                </a:solidFill>
                <a:latin typeface="Calibri"/>
              </a:rPr>
              <a:t>Van Maanen’s Star</a:t>
            </a:r>
            <a:endParaRPr lang="en-US" b="1" dirty="0">
              <a:solidFill>
                <a:srgbClr val="FFFF00"/>
              </a:solidFill>
              <a:latin typeface="Calibri"/>
            </a:endParaRPr>
          </a:p>
        </p:txBody>
      </p:sp>
      <p:sp>
        <p:nvSpPr>
          <p:cNvPr id="24" name="TextBox 23"/>
          <p:cNvSpPr txBox="1"/>
          <p:nvPr/>
        </p:nvSpPr>
        <p:spPr>
          <a:xfrm flipH="1">
            <a:off x="5992402" y="762832"/>
            <a:ext cx="1793443" cy="646331"/>
          </a:xfrm>
          <a:prstGeom prst="rect">
            <a:avLst/>
          </a:prstGeom>
          <a:noFill/>
        </p:spPr>
        <p:txBody>
          <a:bodyPr wrap="square" rtlCol="0">
            <a:spAutoFit/>
          </a:bodyPr>
          <a:lstStyle/>
          <a:p>
            <a:pPr algn="ctr"/>
            <a:r>
              <a:rPr lang="en-US" b="1" dirty="0" smtClean="0">
                <a:solidFill>
                  <a:srgbClr val="FFFF00"/>
                </a:solidFill>
                <a:latin typeface="Calibri"/>
              </a:rPr>
              <a:t>10</a:t>
            </a:r>
            <a:r>
              <a:rPr lang="en-US" b="1" baseline="30000" dirty="0" smtClean="0">
                <a:solidFill>
                  <a:srgbClr val="FFFF00"/>
                </a:solidFill>
                <a:latin typeface="Calibri"/>
              </a:rPr>
              <a:t>th</a:t>
            </a:r>
            <a:r>
              <a:rPr lang="en-US" b="1" dirty="0" smtClean="0">
                <a:solidFill>
                  <a:srgbClr val="FFFF00"/>
                </a:solidFill>
                <a:latin typeface="Calibri"/>
              </a:rPr>
              <a:t> Magnitude Star</a:t>
            </a:r>
            <a:endParaRPr lang="en-US" b="1" dirty="0">
              <a:solidFill>
                <a:srgbClr val="FFFF00"/>
              </a:solidFill>
              <a:latin typeface="Calibri"/>
            </a:endParaRPr>
          </a:p>
        </p:txBody>
      </p:sp>
      <p:sp>
        <p:nvSpPr>
          <p:cNvPr id="25" name="TextBox 24"/>
          <p:cNvSpPr txBox="1"/>
          <p:nvPr/>
        </p:nvSpPr>
        <p:spPr>
          <a:xfrm flipH="1">
            <a:off x="2418214" y="5713074"/>
            <a:ext cx="1793443" cy="646331"/>
          </a:xfrm>
          <a:prstGeom prst="rect">
            <a:avLst/>
          </a:prstGeom>
          <a:noFill/>
        </p:spPr>
        <p:txBody>
          <a:bodyPr wrap="square" rtlCol="0">
            <a:spAutoFit/>
          </a:bodyPr>
          <a:lstStyle/>
          <a:p>
            <a:pPr algn="ctr"/>
            <a:r>
              <a:rPr lang="en-US" b="1" dirty="0">
                <a:solidFill>
                  <a:srgbClr val="FFFF00"/>
                </a:solidFill>
                <a:latin typeface="Calibri"/>
              </a:rPr>
              <a:t>9</a:t>
            </a:r>
            <a:r>
              <a:rPr lang="en-US" b="1" baseline="30000" dirty="0" smtClean="0">
                <a:solidFill>
                  <a:srgbClr val="FFFF00"/>
                </a:solidFill>
                <a:latin typeface="Calibri"/>
              </a:rPr>
              <a:t>th</a:t>
            </a:r>
            <a:r>
              <a:rPr lang="en-US" b="1" dirty="0" smtClean="0">
                <a:solidFill>
                  <a:srgbClr val="FFFF00"/>
                </a:solidFill>
                <a:latin typeface="Calibri"/>
              </a:rPr>
              <a:t> Magnitude Star</a:t>
            </a:r>
            <a:endParaRPr lang="en-US" b="1" dirty="0">
              <a:solidFill>
                <a:srgbClr val="FFFF00"/>
              </a:solidFill>
              <a:latin typeface="Calibri"/>
            </a:endParaRPr>
          </a:p>
        </p:txBody>
      </p:sp>
      <p:sp>
        <p:nvSpPr>
          <p:cNvPr id="45" name="TextBox 44"/>
          <p:cNvSpPr txBox="1"/>
          <p:nvPr/>
        </p:nvSpPr>
        <p:spPr>
          <a:xfrm flipH="1">
            <a:off x="2778557" y="3357094"/>
            <a:ext cx="1793443" cy="369332"/>
          </a:xfrm>
          <a:prstGeom prst="rect">
            <a:avLst/>
          </a:prstGeom>
          <a:noFill/>
        </p:spPr>
        <p:txBody>
          <a:bodyPr wrap="square" rtlCol="0">
            <a:spAutoFit/>
          </a:bodyPr>
          <a:lstStyle/>
          <a:p>
            <a:pPr algn="ctr"/>
            <a:r>
              <a:rPr lang="en-US" b="1" dirty="0" smtClean="0">
                <a:solidFill>
                  <a:srgbClr val="FFFF00"/>
                </a:solidFill>
                <a:latin typeface="Calibri"/>
              </a:rPr>
              <a:t>HD 4628</a:t>
            </a:r>
            <a:endParaRPr lang="en-US" b="1" dirty="0">
              <a:solidFill>
                <a:srgbClr val="FFFF00"/>
              </a:solidFill>
              <a:latin typeface="Calibri"/>
            </a:endParaRPr>
          </a:p>
        </p:txBody>
      </p:sp>
      <p:sp>
        <p:nvSpPr>
          <p:cNvPr id="16" name="TextBox 15"/>
          <p:cNvSpPr txBox="1"/>
          <p:nvPr/>
        </p:nvSpPr>
        <p:spPr>
          <a:xfrm>
            <a:off x="76200" y="597113"/>
            <a:ext cx="5112762" cy="523220"/>
          </a:xfrm>
          <a:prstGeom prst="rect">
            <a:avLst/>
          </a:prstGeom>
          <a:noFill/>
        </p:spPr>
        <p:txBody>
          <a:bodyPr wrap="square" rtlCol="0">
            <a:spAutoFit/>
          </a:bodyPr>
          <a:lstStyle/>
          <a:p>
            <a:pPr algn="ctr"/>
            <a:r>
              <a:rPr lang="en-US" sz="2800" b="1" dirty="0" smtClean="0">
                <a:solidFill>
                  <a:srgbClr val="C0504D">
                    <a:lumMod val="60000"/>
                    <a:lumOff val="40000"/>
                  </a:srgbClr>
                </a:solidFill>
                <a:latin typeface="Calibri"/>
              </a:rPr>
              <a:t>( Mirror Imaged )</a:t>
            </a:r>
            <a:endParaRPr lang="en-US" sz="2800" b="1" dirty="0">
              <a:solidFill>
                <a:srgbClr val="C0504D">
                  <a:lumMod val="60000"/>
                  <a:lumOff val="40000"/>
                </a:srgbClr>
              </a:solidFill>
              <a:latin typeface="Calibri"/>
            </a:endParaRPr>
          </a:p>
        </p:txBody>
      </p:sp>
      <p:sp>
        <p:nvSpPr>
          <p:cNvPr id="17" name="TextBox 16"/>
          <p:cNvSpPr txBox="1"/>
          <p:nvPr/>
        </p:nvSpPr>
        <p:spPr>
          <a:xfrm flipH="1">
            <a:off x="5848513" y="4866865"/>
            <a:ext cx="1793443" cy="646331"/>
          </a:xfrm>
          <a:prstGeom prst="rect">
            <a:avLst/>
          </a:prstGeom>
          <a:noFill/>
        </p:spPr>
        <p:txBody>
          <a:bodyPr wrap="square" rtlCol="0">
            <a:spAutoFit/>
          </a:bodyPr>
          <a:lstStyle/>
          <a:p>
            <a:pPr algn="ctr"/>
            <a:r>
              <a:rPr lang="en-US" b="1" dirty="0" smtClean="0">
                <a:solidFill>
                  <a:srgbClr val="FFFF00"/>
                </a:solidFill>
                <a:latin typeface="Calibri"/>
              </a:rPr>
              <a:t>11</a:t>
            </a:r>
            <a:r>
              <a:rPr lang="en-US" b="1" baseline="30000" dirty="0" smtClean="0">
                <a:solidFill>
                  <a:srgbClr val="FFFF00"/>
                </a:solidFill>
                <a:latin typeface="Calibri"/>
              </a:rPr>
              <a:t>th</a:t>
            </a:r>
            <a:r>
              <a:rPr lang="en-US" b="1" dirty="0" smtClean="0">
                <a:solidFill>
                  <a:srgbClr val="FFFF00"/>
                </a:solidFill>
                <a:latin typeface="Calibri"/>
              </a:rPr>
              <a:t> Magnitude Star</a:t>
            </a:r>
            <a:endParaRPr lang="en-US" b="1" dirty="0">
              <a:solidFill>
                <a:srgbClr val="FFFF00"/>
              </a:solidFill>
              <a:latin typeface="Calibri"/>
            </a:endParaRPr>
          </a:p>
        </p:txBody>
      </p:sp>
      <p:sp>
        <p:nvSpPr>
          <p:cNvPr id="18" name="TextBox 17"/>
          <p:cNvSpPr txBox="1"/>
          <p:nvPr/>
        </p:nvSpPr>
        <p:spPr>
          <a:xfrm flipH="1">
            <a:off x="5249318" y="3099551"/>
            <a:ext cx="2223359" cy="369332"/>
          </a:xfrm>
          <a:prstGeom prst="rect">
            <a:avLst/>
          </a:prstGeom>
          <a:noFill/>
        </p:spPr>
        <p:txBody>
          <a:bodyPr wrap="square" rtlCol="0">
            <a:spAutoFit/>
          </a:bodyPr>
          <a:lstStyle/>
          <a:p>
            <a:pPr algn="ctr"/>
            <a:r>
              <a:rPr lang="en-US" b="1" dirty="0" smtClean="0">
                <a:solidFill>
                  <a:srgbClr val="FFFF00"/>
                </a:solidFill>
                <a:latin typeface="Calibri"/>
              </a:rPr>
              <a:t>(Magnitude 12.374)</a:t>
            </a:r>
            <a:endParaRPr lang="en-US" b="1" dirty="0">
              <a:solidFill>
                <a:srgbClr val="FFFF00"/>
              </a:solidFill>
              <a:latin typeface="Calibri"/>
            </a:endParaRPr>
          </a:p>
        </p:txBody>
      </p:sp>
    </p:spTree>
    <p:extLst>
      <p:ext uri="{BB962C8B-B14F-4D97-AF65-F5344CB8AC3E}">
        <p14:creationId xmlns:p14="http://schemas.microsoft.com/office/powerpoint/2010/main" val="34332362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Member’s </a:t>
            </a:r>
            <a:r>
              <a:rPr kumimoji="0" lang="en-US" sz="7200" b="1" i="0" u="none" strike="noStrike" kern="1200" cap="none" spc="0" normalizeH="0" baseline="0" noProof="0" dirty="0" err="1" smtClean="0">
                <a:ln>
                  <a:noFill/>
                </a:ln>
                <a:solidFill>
                  <a:schemeClr val="bg2">
                    <a:lumMod val="60000"/>
                    <a:lumOff val="40000"/>
                  </a:schemeClr>
                </a:solidFill>
                <a:effectLst/>
                <a:uLnTx/>
                <a:uFillTx/>
                <a:latin typeface="Times New Roman"/>
                <a:ea typeface="+mj-ea"/>
                <a:cs typeface="Times New Roman"/>
              </a:rPr>
              <a:t>astrophotos</a:t>
            </a: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 and sketches</a:t>
            </a:r>
          </a:p>
        </p:txBody>
      </p:sp>
    </p:spTree>
    <p:extLst>
      <p:ext uri="{BB962C8B-B14F-4D97-AF65-F5344CB8AC3E}">
        <p14:creationId xmlns:p14="http://schemas.microsoft.com/office/powerpoint/2010/main" val="424357416"/>
      </p:ext>
    </p:extLst>
  </p:cSld>
  <p:clrMapOvr>
    <a:masterClrMapping/>
  </p:clrMapOvr>
  <mc:AlternateContent xmlns:mc="http://schemas.openxmlformats.org/markup-compatibility/2006" xmlns:p14="http://schemas.microsoft.com/office/powerpoint/2010/main">
    <mc:Choice Requires="p14">
      <p:transition spd="slow" p14:dur="2000" advTm="3201"/>
    </mc:Choice>
    <mc:Fallback xmlns="">
      <p:transition xmlns:p14="http://schemas.microsoft.com/office/powerpoint/2010/main" spd="slow" advTm="3201"/>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Year in Space calendars</a:t>
            </a:r>
          </a:p>
        </p:txBody>
      </p:sp>
    </p:spTree>
    <p:extLst>
      <p:ext uri="{BB962C8B-B14F-4D97-AF65-F5344CB8AC3E}">
        <p14:creationId xmlns:p14="http://schemas.microsoft.com/office/powerpoint/2010/main" val="1612037310"/>
      </p:ext>
    </p:extLst>
  </p:cSld>
  <p:clrMapOvr>
    <a:masterClrMapping/>
  </p:clrMapOvr>
  <mc:AlternateContent xmlns:mc="http://schemas.openxmlformats.org/markup-compatibility/2006" xmlns:p14="http://schemas.microsoft.com/office/powerpoint/2010/main">
    <mc:Choice Requires="p14">
      <p:transition spd="slow" p14:dur="2000" advTm="3030"/>
    </mc:Choice>
    <mc:Fallback xmlns="">
      <p:transition xmlns:p14="http://schemas.microsoft.com/office/powerpoint/2010/main" spd="slow" advTm="303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Eclips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0"/>
            <a:ext cx="6541162" cy="6858000"/>
          </a:xfrm>
          <a:prstGeom prst="rect">
            <a:avLst/>
          </a:prstGeom>
        </p:spPr>
      </p:pic>
      <p:sp>
        <p:nvSpPr>
          <p:cNvPr id="4" name="TextBox 3"/>
          <p:cNvSpPr txBox="1"/>
          <p:nvPr/>
        </p:nvSpPr>
        <p:spPr>
          <a:xfrm>
            <a:off x="546100" y="5867400"/>
            <a:ext cx="1903085" cy="461665"/>
          </a:xfrm>
          <a:prstGeom prst="rect">
            <a:avLst/>
          </a:prstGeom>
          <a:noFill/>
        </p:spPr>
        <p:txBody>
          <a:bodyPr wrap="none" rtlCol="0">
            <a:spAutoFit/>
          </a:bodyPr>
          <a:lstStyle/>
          <a:p>
            <a:r>
              <a:rPr lang="en-US" sz="2400" dirty="0" smtClean="0">
                <a:solidFill>
                  <a:srgbClr val="CCFF33"/>
                </a:solidFill>
                <a:latin typeface="Times New Roman"/>
                <a:cs typeface="Times New Roman"/>
              </a:rPr>
              <a:t>Gene Handler</a:t>
            </a:r>
          </a:p>
        </p:txBody>
      </p:sp>
    </p:spTree>
    <p:extLst>
      <p:ext uri="{BB962C8B-B14F-4D97-AF65-F5344CB8AC3E}">
        <p14:creationId xmlns:p14="http://schemas.microsoft.com/office/powerpoint/2010/main" val="2025501656"/>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191951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Herman </a:t>
            </a:r>
            <a:r>
              <a:rPr lang="en-US" sz="2400" dirty="0" err="1" smtClean="0">
                <a:solidFill>
                  <a:srgbClr val="CCFF33"/>
                </a:solidFill>
                <a:latin typeface="Times New Roman"/>
                <a:cs typeface="Times New Roman"/>
              </a:rPr>
              <a:t>Heyn</a:t>
            </a:r>
            <a:endParaRPr lang="en-US" sz="2400" dirty="0" smtClean="0">
              <a:solidFill>
                <a:srgbClr val="CCFF33"/>
              </a:solidFill>
              <a:latin typeface="Times New Roman"/>
              <a:cs typeface="Times New Roman"/>
            </a:endParaRPr>
          </a:p>
        </p:txBody>
      </p:sp>
      <p:pic>
        <p:nvPicPr>
          <p:cNvPr id="2" name="Picture 1" descr="0030_00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9200" y="0"/>
            <a:ext cx="4163786" cy="6858000"/>
          </a:xfrm>
          <a:prstGeom prst="rect">
            <a:avLst/>
          </a:prstGeom>
        </p:spPr>
      </p:pic>
    </p:spTree>
    <p:extLst>
      <p:ext uri="{BB962C8B-B14F-4D97-AF65-F5344CB8AC3E}">
        <p14:creationId xmlns:p14="http://schemas.microsoft.com/office/powerpoint/2010/main" val="3890743172"/>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215900"/>
            <a:ext cx="2054769" cy="461665"/>
          </a:xfrm>
          <a:prstGeom prst="rect">
            <a:avLst/>
          </a:prstGeom>
          <a:noFill/>
        </p:spPr>
        <p:txBody>
          <a:bodyPr wrap="none" rtlCol="0">
            <a:spAutoFit/>
          </a:bodyPr>
          <a:lstStyle/>
          <a:p>
            <a:r>
              <a:rPr lang="en-US" sz="2400" dirty="0" smtClean="0">
                <a:solidFill>
                  <a:srgbClr val="CCFF33"/>
                </a:solidFill>
                <a:latin typeface="Times New Roman"/>
                <a:cs typeface="Times New Roman"/>
              </a:rPr>
              <a:t>Victor Sanchez</a:t>
            </a:r>
            <a:endParaRPr lang="en-US" sz="2400" dirty="0">
              <a:solidFill>
                <a:srgbClr val="CCFF33"/>
              </a:solidFill>
              <a:latin typeface="Times New Roman"/>
              <a:cs typeface="Times New Roman"/>
            </a:endParaRPr>
          </a:p>
        </p:txBody>
      </p:sp>
      <p:pic>
        <p:nvPicPr>
          <p:cNvPr id="3" name="Picture 2" descr="MoonAR_2013Nov10_PostPS_I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3383136752"/>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215900"/>
            <a:ext cx="155683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Todd</a:t>
            </a:r>
            <a:endParaRPr lang="en-US" sz="2400" dirty="0">
              <a:solidFill>
                <a:srgbClr val="CCFF33"/>
              </a:solidFill>
              <a:latin typeface="Times New Roman"/>
              <a:cs typeface="Times New Roman"/>
            </a:endParaRPr>
          </a:p>
        </p:txBody>
      </p:sp>
      <p:pic>
        <p:nvPicPr>
          <p:cNvPr id="3" name="Picture 2" descr="IMG_520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381960690"/>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1018 - Mo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4" name="TextBox 3"/>
          <p:cNvSpPr txBox="1"/>
          <p:nvPr/>
        </p:nvSpPr>
        <p:spPr>
          <a:xfrm>
            <a:off x="495300" y="215900"/>
            <a:ext cx="1766078" cy="461665"/>
          </a:xfrm>
          <a:prstGeom prst="rect">
            <a:avLst/>
          </a:prstGeom>
          <a:noFill/>
        </p:spPr>
        <p:txBody>
          <a:bodyPr wrap="none" rtlCol="0">
            <a:spAutoFit/>
          </a:bodyPr>
          <a:lstStyle/>
          <a:p>
            <a:r>
              <a:rPr lang="en-US" sz="2400" dirty="0" smtClean="0">
                <a:solidFill>
                  <a:srgbClr val="CCFF33"/>
                </a:solidFill>
                <a:latin typeface="Times New Roman"/>
                <a:cs typeface="Times New Roman"/>
              </a:rPr>
              <a:t>Mike Krauss</a:t>
            </a:r>
            <a:endParaRPr lang="en-US" sz="2400" dirty="0">
              <a:solidFill>
                <a:srgbClr val="CCFF33"/>
              </a:solidFill>
              <a:latin typeface="Times New Roman"/>
              <a:cs typeface="Times New Roman"/>
            </a:endParaRPr>
          </a:p>
        </p:txBody>
      </p:sp>
    </p:spTree>
    <p:extLst>
      <p:ext uri="{BB962C8B-B14F-4D97-AF65-F5344CB8AC3E}">
        <p14:creationId xmlns:p14="http://schemas.microsoft.com/office/powerpoint/2010/main" val="3159642644"/>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215900"/>
            <a:ext cx="166313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Richard Orr</a:t>
            </a:r>
            <a:endParaRPr lang="en-US" sz="2400" dirty="0">
              <a:solidFill>
                <a:srgbClr val="CCFF33"/>
              </a:solidFill>
              <a:latin typeface="Times New Roman"/>
              <a:cs typeface="Times New Roman"/>
            </a:endParaRPr>
          </a:p>
        </p:txBody>
      </p:sp>
      <p:pic>
        <p:nvPicPr>
          <p:cNvPr id="2" name="Picture 1" descr="Moon-RichardOr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0100"/>
            <a:ext cx="9144000" cy="6073254"/>
          </a:xfrm>
          <a:prstGeom prst="rect">
            <a:avLst/>
          </a:prstGeom>
        </p:spPr>
      </p:pic>
    </p:spTree>
    <p:extLst>
      <p:ext uri="{BB962C8B-B14F-4D97-AF65-F5344CB8AC3E}">
        <p14:creationId xmlns:p14="http://schemas.microsoft.com/office/powerpoint/2010/main" val="185166434"/>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215900"/>
            <a:ext cx="166313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Richard Orr</a:t>
            </a:r>
            <a:endParaRPr lang="en-US" sz="2400" dirty="0">
              <a:solidFill>
                <a:srgbClr val="CCFF33"/>
              </a:solidFill>
              <a:latin typeface="Times New Roman"/>
              <a:cs typeface="Times New Roman"/>
            </a:endParaRPr>
          </a:p>
        </p:txBody>
      </p:sp>
      <p:pic>
        <p:nvPicPr>
          <p:cNvPr id="3" name="Picture 2" descr="10861125665_9f529185ec_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3600"/>
            <a:ext cx="9144000" cy="5112452"/>
          </a:xfrm>
          <a:prstGeom prst="rect">
            <a:avLst/>
          </a:prstGeom>
        </p:spPr>
      </p:pic>
    </p:spTree>
    <p:extLst>
      <p:ext uri="{BB962C8B-B14F-4D97-AF65-F5344CB8AC3E}">
        <p14:creationId xmlns:p14="http://schemas.microsoft.com/office/powerpoint/2010/main" val="2991571714"/>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215900"/>
            <a:ext cx="2290711" cy="461665"/>
          </a:xfrm>
          <a:prstGeom prst="rect">
            <a:avLst/>
          </a:prstGeom>
          <a:noFill/>
        </p:spPr>
        <p:txBody>
          <a:bodyPr wrap="none" rtlCol="0">
            <a:spAutoFit/>
          </a:bodyPr>
          <a:lstStyle/>
          <a:p>
            <a:r>
              <a:rPr lang="en-US" sz="2400" dirty="0" smtClean="0">
                <a:solidFill>
                  <a:srgbClr val="CCFF33"/>
                </a:solidFill>
                <a:latin typeface="Times New Roman"/>
                <a:cs typeface="Times New Roman"/>
              </a:rPr>
              <a:t>Phil </a:t>
            </a:r>
            <a:r>
              <a:rPr lang="en-US" sz="2400" dirty="0" err="1" smtClean="0">
                <a:solidFill>
                  <a:srgbClr val="CCFF33"/>
                </a:solidFill>
                <a:latin typeface="Times New Roman"/>
                <a:cs typeface="Times New Roman"/>
              </a:rPr>
              <a:t>Whitebloom</a:t>
            </a:r>
            <a:endParaRPr lang="en-US" sz="2400" dirty="0">
              <a:solidFill>
                <a:srgbClr val="CCFF33"/>
              </a:solidFill>
              <a:latin typeface="Times New Roman"/>
              <a:cs typeface="Times New Roman"/>
            </a:endParaRPr>
          </a:p>
        </p:txBody>
      </p:sp>
      <p:pic>
        <p:nvPicPr>
          <p:cNvPr id="2" name="Picture 1" descr="Sun 10-26-2013 WL and HA 3MB.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800"/>
            <a:ext cx="9144000" cy="6741851"/>
          </a:xfrm>
          <a:prstGeom prst="rect">
            <a:avLst/>
          </a:prstGeom>
        </p:spPr>
      </p:pic>
    </p:spTree>
    <p:extLst>
      <p:ext uri="{BB962C8B-B14F-4D97-AF65-F5344CB8AC3E}">
        <p14:creationId xmlns:p14="http://schemas.microsoft.com/office/powerpoint/2010/main" val="1337851535"/>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etISONDavidSte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44500" y="190500"/>
            <a:ext cx="1646605" cy="461665"/>
          </a:xfrm>
          <a:prstGeom prst="rect">
            <a:avLst/>
          </a:prstGeom>
          <a:noFill/>
        </p:spPr>
        <p:txBody>
          <a:bodyPr wrap="none" rtlCol="0">
            <a:spAutoFit/>
          </a:bodyPr>
          <a:lstStyle/>
          <a:p>
            <a:r>
              <a:rPr lang="en-US" sz="2400" dirty="0" smtClean="0">
                <a:solidFill>
                  <a:srgbClr val="CCFF33"/>
                </a:solidFill>
                <a:latin typeface="Times New Roman"/>
                <a:cs typeface="Times New Roman"/>
              </a:rPr>
              <a:t>David Stein</a:t>
            </a:r>
          </a:p>
        </p:txBody>
      </p:sp>
    </p:spTree>
    <p:extLst>
      <p:ext uri="{BB962C8B-B14F-4D97-AF65-F5344CB8AC3E}">
        <p14:creationId xmlns:p14="http://schemas.microsoft.com/office/powerpoint/2010/main" val="78917786"/>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vejoy-RichardOr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44500" y="190500"/>
            <a:ext cx="166313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Richard Orr</a:t>
            </a:r>
          </a:p>
        </p:txBody>
      </p:sp>
    </p:spTree>
    <p:extLst>
      <p:ext uri="{BB962C8B-B14F-4D97-AF65-F5344CB8AC3E}">
        <p14:creationId xmlns:p14="http://schemas.microsoft.com/office/powerpoint/2010/main" val="1184502958"/>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20700" y="1"/>
            <a:ext cx="8229600" cy="9271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CCFF33"/>
                </a:solidFill>
                <a:effectLst/>
                <a:uLnTx/>
                <a:uFillTx/>
                <a:latin typeface="Times New Roman"/>
                <a:ea typeface="+mj-ea"/>
                <a:cs typeface="Times New Roman"/>
              </a:rPr>
              <a:t>Year in Space calendars</a:t>
            </a:r>
          </a:p>
        </p:txBody>
      </p:sp>
      <p:pic>
        <p:nvPicPr>
          <p:cNvPr id="3" name="Picture 2" descr="Wall-calendar-blurb_2014_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73200"/>
            <a:ext cx="9144000" cy="3904180"/>
          </a:xfrm>
          <a:prstGeom prst="rect">
            <a:avLst/>
          </a:prstGeom>
        </p:spPr>
      </p:pic>
    </p:spTree>
    <p:extLst>
      <p:ext uri="{BB962C8B-B14F-4D97-AF65-F5344CB8AC3E}">
        <p14:creationId xmlns:p14="http://schemas.microsoft.com/office/powerpoint/2010/main" val="999145746"/>
      </p:ext>
    </p:extLst>
  </p:cSld>
  <p:clrMapOvr>
    <a:masterClrMapping/>
  </p:clrMapOvr>
  <mc:AlternateContent xmlns:mc="http://schemas.openxmlformats.org/markup-compatibility/2006" xmlns:p14="http://schemas.microsoft.com/office/powerpoint/2010/main">
    <mc:Choice Requires="p14">
      <p:transition spd="slow" p14:dur="2000" advTm="3030"/>
    </mc:Choice>
    <mc:Fallback xmlns="">
      <p:transition xmlns:p14="http://schemas.microsoft.com/office/powerpoint/2010/main" spd="slow" advTm="3030"/>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166313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Richard Orr</a:t>
            </a:r>
          </a:p>
        </p:txBody>
      </p:sp>
      <p:pic>
        <p:nvPicPr>
          <p:cNvPr id="3" name="Picture 2" descr="n6946_cropp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0"/>
            <a:ext cx="8780978" cy="6858000"/>
          </a:xfrm>
          <a:prstGeom prst="rect">
            <a:avLst/>
          </a:prstGeom>
        </p:spPr>
      </p:pic>
    </p:spTree>
    <p:extLst>
      <p:ext uri="{BB962C8B-B14F-4D97-AF65-F5344CB8AC3E}">
        <p14:creationId xmlns:p14="http://schemas.microsoft.com/office/powerpoint/2010/main" val="854173319"/>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2364500"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a:t>
            </a:r>
            <a:r>
              <a:rPr lang="en-US" sz="2400" dirty="0" err="1" smtClean="0">
                <a:solidFill>
                  <a:srgbClr val="CCFF33"/>
                </a:solidFill>
                <a:latin typeface="Times New Roman"/>
                <a:cs typeface="Times New Roman"/>
              </a:rPr>
              <a:t>Miskiewicz</a:t>
            </a:r>
            <a:endParaRPr lang="en-US" sz="2400" dirty="0" smtClean="0">
              <a:solidFill>
                <a:srgbClr val="CCFF33"/>
              </a:solidFill>
              <a:latin typeface="Times New Roman"/>
              <a:cs typeface="Times New Roman"/>
            </a:endParaRPr>
          </a:p>
        </p:txBody>
      </p:sp>
      <p:pic>
        <p:nvPicPr>
          <p:cNvPr id="2" name="Picture 1" descr="Triangulum Galaxy  Messier 3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5300" y="0"/>
            <a:ext cx="5496912" cy="6858000"/>
          </a:xfrm>
          <a:prstGeom prst="rect">
            <a:avLst/>
          </a:prstGeom>
        </p:spPr>
      </p:pic>
    </p:spTree>
    <p:extLst>
      <p:ext uri="{BB962C8B-B14F-4D97-AF65-F5344CB8AC3E}">
        <p14:creationId xmlns:p14="http://schemas.microsoft.com/office/powerpoint/2010/main" val="697764106"/>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0" y="190500"/>
            <a:ext cx="1766078" cy="461665"/>
          </a:xfrm>
          <a:prstGeom prst="rect">
            <a:avLst/>
          </a:prstGeom>
          <a:noFill/>
        </p:spPr>
        <p:txBody>
          <a:bodyPr wrap="none" rtlCol="0">
            <a:spAutoFit/>
          </a:bodyPr>
          <a:lstStyle/>
          <a:p>
            <a:r>
              <a:rPr lang="en-US" sz="2400" dirty="0" smtClean="0">
                <a:solidFill>
                  <a:srgbClr val="CCFF33"/>
                </a:solidFill>
                <a:latin typeface="Times New Roman"/>
                <a:cs typeface="Times New Roman"/>
              </a:rPr>
              <a:t>Mike Krauss</a:t>
            </a:r>
          </a:p>
        </p:txBody>
      </p:sp>
      <p:pic>
        <p:nvPicPr>
          <p:cNvPr id="2" name="Picture 1" descr="20131103 - M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5638800"/>
          </a:xfrm>
          <a:prstGeom prst="rect">
            <a:avLst/>
          </a:prstGeom>
        </p:spPr>
      </p:pic>
    </p:spTree>
    <p:extLst>
      <p:ext uri="{BB962C8B-B14F-4D97-AF65-F5344CB8AC3E}">
        <p14:creationId xmlns:p14="http://schemas.microsoft.com/office/powerpoint/2010/main" val="563570513"/>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31018 - M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200"/>
            <a:ext cx="9144000" cy="6176422"/>
          </a:xfrm>
          <a:prstGeom prst="rect">
            <a:avLst/>
          </a:prstGeom>
        </p:spPr>
      </p:pic>
      <p:sp>
        <p:nvSpPr>
          <p:cNvPr id="4" name="TextBox 3"/>
          <p:cNvSpPr txBox="1"/>
          <p:nvPr/>
        </p:nvSpPr>
        <p:spPr>
          <a:xfrm>
            <a:off x="444500" y="190500"/>
            <a:ext cx="1766078" cy="461665"/>
          </a:xfrm>
          <a:prstGeom prst="rect">
            <a:avLst/>
          </a:prstGeom>
          <a:noFill/>
        </p:spPr>
        <p:txBody>
          <a:bodyPr wrap="none" rtlCol="0">
            <a:spAutoFit/>
          </a:bodyPr>
          <a:lstStyle/>
          <a:p>
            <a:r>
              <a:rPr lang="en-US" sz="2400" dirty="0" smtClean="0">
                <a:solidFill>
                  <a:srgbClr val="CCFF33"/>
                </a:solidFill>
                <a:latin typeface="Times New Roman"/>
                <a:cs typeface="Times New Roman"/>
              </a:rPr>
              <a:t>Mike Krauss</a:t>
            </a:r>
          </a:p>
        </p:txBody>
      </p:sp>
    </p:spTree>
    <p:extLst>
      <p:ext uri="{BB962C8B-B14F-4D97-AF65-F5344CB8AC3E}">
        <p14:creationId xmlns:p14="http://schemas.microsoft.com/office/powerpoint/2010/main" val="3209399753"/>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8300" y="0"/>
            <a:ext cx="2159215" cy="461665"/>
          </a:xfrm>
          <a:prstGeom prst="rect">
            <a:avLst/>
          </a:prstGeom>
          <a:noFill/>
        </p:spPr>
        <p:txBody>
          <a:bodyPr wrap="none" rtlCol="0">
            <a:spAutoFit/>
          </a:bodyPr>
          <a:lstStyle/>
          <a:p>
            <a:r>
              <a:rPr lang="en-US" sz="2400" dirty="0" smtClean="0">
                <a:solidFill>
                  <a:srgbClr val="CCFF33"/>
                </a:solidFill>
                <a:latin typeface="Times New Roman"/>
                <a:cs typeface="Times New Roman"/>
              </a:rPr>
              <a:t>Paul </a:t>
            </a:r>
            <a:r>
              <a:rPr lang="en-US" sz="2400" dirty="0" err="1" smtClean="0">
                <a:solidFill>
                  <a:srgbClr val="CCFF33"/>
                </a:solidFill>
                <a:latin typeface="Times New Roman"/>
                <a:cs typeface="Times New Roman"/>
              </a:rPr>
              <a:t>Montanaro</a:t>
            </a:r>
            <a:endParaRPr lang="en-US" sz="2400" dirty="0" smtClean="0">
              <a:solidFill>
                <a:srgbClr val="CCFF33"/>
              </a:solidFill>
              <a:latin typeface="Times New Roman"/>
              <a:cs typeface="Times New Roman"/>
            </a:endParaRPr>
          </a:p>
        </p:txBody>
      </p:sp>
      <p:pic>
        <p:nvPicPr>
          <p:cNvPr id="2" name="Astro Time Lapse smal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19113"/>
            <a:ext cx="9144000" cy="5818187"/>
          </a:xfrm>
          <a:prstGeom prst="rect">
            <a:avLst/>
          </a:prstGeom>
        </p:spPr>
      </p:pic>
    </p:spTree>
    <p:extLst>
      <p:ext uri="{BB962C8B-B14F-4D97-AF65-F5344CB8AC3E}">
        <p14:creationId xmlns:p14="http://schemas.microsoft.com/office/powerpoint/2010/main" val="1050766490"/>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err="1" smtClean="0">
                <a:ln>
                  <a:noFill/>
                </a:ln>
                <a:solidFill>
                  <a:schemeClr val="bg2">
                    <a:lumMod val="60000"/>
                    <a:lumOff val="40000"/>
                  </a:schemeClr>
                </a:solidFill>
                <a:effectLst/>
                <a:uLnTx/>
                <a:uFillTx/>
                <a:latin typeface="Times New Roman"/>
                <a:ea typeface="+mj-ea"/>
                <a:cs typeface="Times New Roman"/>
              </a:rPr>
              <a:t>Halton</a:t>
            </a: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 Arp’s</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7200" b="1" dirty="0">
              <a:solidFill>
                <a:schemeClr val="bg2">
                  <a:lumMod val="60000"/>
                  <a:lumOff val="40000"/>
                </a:schemeClr>
              </a:solidFill>
              <a:latin typeface="Times New Roman"/>
              <a:ea typeface="+mj-ea"/>
              <a:cs typeface="Times New Roman"/>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Peculiar Galaxies</a:t>
            </a:r>
          </a:p>
        </p:txBody>
      </p:sp>
    </p:spTree>
    <p:extLst>
      <p:ext uri="{BB962C8B-B14F-4D97-AF65-F5344CB8AC3E}">
        <p14:creationId xmlns:p14="http://schemas.microsoft.com/office/powerpoint/2010/main" val="3413264388"/>
      </p:ext>
    </p:extLst>
  </p:cSld>
  <p:clrMapOvr>
    <a:masterClrMapping/>
  </p:clrMapOvr>
  <mc:AlternateContent xmlns:mc="http://schemas.openxmlformats.org/markup-compatibility/2006" xmlns:p14="http://schemas.microsoft.com/office/powerpoint/2010/main">
    <mc:Choice Requires="p14">
      <p:transition spd="slow" p14:dur="2000" advTm="3030"/>
    </mc:Choice>
    <mc:Fallback xmlns="">
      <p:transition xmlns:p14="http://schemas.microsoft.com/office/powerpoint/2010/main" spd="slow" advTm="3030"/>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pic>
        <p:nvPicPr>
          <p:cNvPr id="3" name="Picture 2" descr="Ar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400" y="1064682"/>
            <a:ext cx="6045200" cy="5793317"/>
          </a:xfrm>
          <a:prstGeom prst="rect">
            <a:avLst/>
          </a:prstGeom>
        </p:spPr>
      </p:pic>
      <p:sp>
        <p:nvSpPr>
          <p:cNvPr id="6" name="Title 1"/>
          <p:cNvSpPr txBox="1">
            <a:spLocks/>
          </p:cNvSpPr>
          <p:nvPr/>
        </p:nvSpPr>
        <p:spPr>
          <a:xfrm>
            <a:off x="114300" y="0"/>
            <a:ext cx="89281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err="1" smtClean="0">
                <a:ln>
                  <a:noFill/>
                </a:ln>
                <a:solidFill>
                  <a:schemeClr val="bg2">
                    <a:lumMod val="60000"/>
                    <a:lumOff val="40000"/>
                  </a:schemeClr>
                </a:solidFill>
                <a:effectLst/>
                <a:uLnTx/>
                <a:uFillTx/>
                <a:latin typeface="Times New Roman"/>
                <a:ea typeface="+mj-ea"/>
                <a:cs typeface="Times New Roman"/>
              </a:rPr>
              <a:t>Halton</a:t>
            </a: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 Arp’s Peculiar Galaxies</a:t>
            </a:r>
          </a:p>
        </p:txBody>
      </p:sp>
    </p:spTree>
    <p:extLst>
      <p:ext uri="{BB962C8B-B14F-4D97-AF65-F5344CB8AC3E}">
        <p14:creationId xmlns:p14="http://schemas.microsoft.com/office/powerpoint/2010/main" val="3258150386"/>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pic>
        <p:nvPicPr>
          <p:cNvPr id="2" name="Picture 1" descr="pape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700" y="0"/>
            <a:ext cx="5299364" cy="6858000"/>
          </a:xfrm>
          <a:prstGeom prst="rect">
            <a:avLst/>
          </a:prstGeom>
        </p:spPr>
      </p:pic>
    </p:spTree>
    <p:extLst>
      <p:ext uri="{BB962C8B-B14F-4D97-AF65-F5344CB8AC3E}">
        <p14:creationId xmlns:p14="http://schemas.microsoft.com/office/powerpoint/2010/main" val="322198609"/>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127000" y="122821"/>
            <a:ext cx="8864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err="1" smtClean="0">
                <a:ln>
                  <a:noFill/>
                </a:ln>
                <a:solidFill>
                  <a:schemeClr val="bg2">
                    <a:lumMod val="60000"/>
                    <a:lumOff val="40000"/>
                  </a:schemeClr>
                </a:solidFill>
                <a:effectLst/>
                <a:uLnTx/>
                <a:uFillTx/>
                <a:latin typeface="Times New Roman"/>
                <a:ea typeface="+mj-ea"/>
                <a:cs typeface="Times New Roman"/>
              </a:rPr>
              <a:t>Halton</a:t>
            </a: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 Arp’s Peculiar Galaxies</a:t>
            </a:r>
          </a:p>
        </p:txBody>
      </p:sp>
      <p:sp>
        <p:nvSpPr>
          <p:cNvPr id="2" name="TextBox 1"/>
          <p:cNvSpPr txBox="1"/>
          <p:nvPr/>
        </p:nvSpPr>
        <p:spPr>
          <a:xfrm>
            <a:off x="971550" y="1498600"/>
            <a:ext cx="7175500" cy="4524316"/>
          </a:xfrm>
          <a:prstGeom prst="rect">
            <a:avLst/>
          </a:prstGeom>
          <a:noFill/>
        </p:spPr>
        <p:txBody>
          <a:bodyPr wrap="square" rtlCol="0">
            <a:spAutoFit/>
          </a:bodyPr>
          <a:lstStyle/>
          <a:p>
            <a:pPr algn="ct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What is </a:t>
            </a:r>
            <a:r>
              <a:rPr lang="en-US" sz="3600" dirty="0" smtClean="0">
                <a:solidFill>
                  <a:srgbClr val="CCFF33"/>
                </a:solidFill>
                <a:latin typeface="Times New Roman"/>
                <a:cs typeface="Times New Roman"/>
              </a:rPr>
              <a:t>a peculiar galaxy?</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That depends on your definition of what a “normal” galaxy is.</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That requires a history lesson. “You stand on the shoulders of giants.”</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3765665347"/>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127000" y="122821"/>
            <a:ext cx="8864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err="1" smtClean="0">
                <a:ln>
                  <a:noFill/>
                </a:ln>
                <a:solidFill>
                  <a:schemeClr val="bg2">
                    <a:lumMod val="60000"/>
                    <a:lumOff val="40000"/>
                  </a:schemeClr>
                </a:solidFill>
                <a:effectLst/>
                <a:uLnTx/>
                <a:uFillTx/>
                <a:latin typeface="Times New Roman"/>
                <a:ea typeface="+mj-ea"/>
                <a:cs typeface="Times New Roman"/>
              </a:rPr>
              <a:t>Halton</a:t>
            </a: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 Arp’s Peculiar Galaxies</a:t>
            </a:r>
          </a:p>
        </p:txBody>
      </p:sp>
      <p:pic>
        <p:nvPicPr>
          <p:cNvPr id="3" name="Picture 2" descr="undated_hubble_portrai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137227"/>
            <a:ext cx="4267200" cy="5721928"/>
          </a:xfrm>
          <a:prstGeom prst="rect">
            <a:avLst/>
          </a:prstGeom>
        </p:spPr>
      </p:pic>
    </p:spTree>
    <p:extLst>
      <p:ext uri="{BB962C8B-B14F-4D97-AF65-F5344CB8AC3E}">
        <p14:creationId xmlns:p14="http://schemas.microsoft.com/office/powerpoint/2010/main" val="3061745276"/>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pic>
        <p:nvPicPr>
          <p:cNvPr id="2" name="Picture 1" descr="May_1152x158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0100" y="0"/>
            <a:ext cx="4987636" cy="6858000"/>
          </a:xfrm>
          <a:prstGeom prst="rect">
            <a:avLst/>
          </a:prstGeom>
        </p:spPr>
      </p:pic>
    </p:spTree>
    <p:extLst>
      <p:ext uri="{BB962C8B-B14F-4D97-AF65-F5344CB8AC3E}">
        <p14:creationId xmlns:p14="http://schemas.microsoft.com/office/powerpoint/2010/main" val="3054008433"/>
      </p:ext>
    </p:extLst>
  </p:cSld>
  <p:clrMapOvr>
    <a:masterClrMapping/>
  </p:clrMapOvr>
  <mc:AlternateContent xmlns:mc="http://schemas.openxmlformats.org/markup-compatibility/2006" xmlns:p14="http://schemas.microsoft.com/office/powerpoint/2010/main">
    <mc:Choice Requires="p14">
      <p:transition spd="slow" p14:dur="2000" advTm="3030"/>
    </mc:Choice>
    <mc:Fallback xmlns="">
      <p:transition xmlns:p14="http://schemas.microsoft.com/office/powerpoint/2010/main" spd="slow" advTm="3030"/>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127000" y="122821"/>
            <a:ext cx="8864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Edwin Hubble’s Normal Galaxies</a:t>
            </a:r>
          </a:p>
        </p:txBody>
      </p:sp>
      <p:sp>
        <p:nvSpPr>
          <p:cNvPr id="2" name="TextBox 1"/>
          <p:cNvSpPr txBox="1"/>
          <p:nvPr/>
        </p:nvSpPr>
        <p:spPr>
          <a:xfrm>
            <a:off x="971550" y="1498600"/>
            <a:ext cx="7175500" cy="5078314"/>
          </a:xfrm>
          <a:prstGeom prst="rect">
            <a:avLst/>
          </a:prstGeom>
          <a:noFill/>
        </p:spPr>
        <p:txBody>
          <a:bodyPr wrap="square" rtlCol="0">
            <a:spAutoFit/>
          </a:bodyPr>
          <a:lstStyle/>
          <a:p>
            <a:pPr algn="ctr"/>
            <a:r>
              <a:rPr lang="en-US" sz="3600" dirty="0" smtClean="0">
                <a:solidFill>
                  <a:srgbClr val="CCFF33"/>
                </a:solidFill>
                <a:latin typeface="Times New Roman"/>
                <a:cs typeface="Times New Roman"/>
              </a:rPr>
              <a:t>Galaxies are “Island Universes” made up of stars like the Milky Way, but galaxies are not part of the Milky Way.</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Hubble used the Cepheid variables discovered by Henrietta Swan-Leavitt to show that galaxies like M31 could not be a part of the Milky Way.</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3349500462"/>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ningFor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14" y="-1494"/>
            <a:ext cx="8329386" cy="6859494"/>
          </a:xfrm>
          <a:prstGeom prst="rect">
            <a:avLst/>
          </a:prstGeom>
        </p:spPr>
      </p:pic>
      <p:sp>
        <p:nvSpPr>
          <p:cNvPr id="2" name="TextBox 1"/>
          <p:cNvSpPr txBox="1"/>
          <p:nvPr/>
        </p:nvSpPr>
        <p:spPr>
          <a:xfrm>
            <a:off x="0" y="6488668"/>
            <a:ext cx="9144000" cy="369332"/>
          </a:xfrm>
          <a:prstGeom prst="rect">
            <a:avLst/>
          </a:prstGeom>
          <a:noFill/>
        </p:spPr>
        <p:txBody>
          <a:bodyPr wrap="square" rtlCol="0">
            <a:spAutoFit/>
          </a:bodyPr>
          <a:lstStyle/>
          <a:p>
            <a:pPr algn="ctr"/>
            <a:r>
              <a:rPr lang="en-US" dirty="0">
                <a:solidFill>
                  <a:srgbClr val="CCFF33"/>
                </a:solidFill>
                <a:latin typeface="Times New Roman"/>
                <a:cs typeface="Times New Roman"/>
              </a:rPr>
              <a:t>Image credit: http://</a:t>
            </a:r>
            <a:r>
              <a:rPr lang="en-US" dirty="0" err="1">
                <a:solidFill>
                  <a:srgbClr val="CCFF33"/>
                </a:solidFill>
                <a:latin typeface="Times New Roman"/>
                <a:cs typeface="Times New Roman"/>
              </a:rPr>
              <a:t>skyserver.sdss.org</a:t>
            </a:r>
            <a:r>
              <a:rPr lang="en-US" dirty="0">
                <a:solidFill>
                  <a:srgbClr val="CCFF33"/>
                </a:solidFill>
                <a:latin typeface="Times New Roman"/>
                <a:cs typeface="Times New Roman"/>
              </a:rPr>
              <a:t>/dr1/en/</a:t>
            </a:r>
            <a:r>
              <a:rPr lang="en-US" dirty="0" err="1">
                <a:solidFill>
                  <a:srgbClr val="CCFF33"/>
                </a:solidFill>
                <a:latin typeface="Times New Roman"/>
                <a:cs typeface="Times New Roman"/>
              </a:rPr>
              <a:t>proj</a:t>
            </a:r>
            <a:r>
              <a:rPr lang="en-US" dirty="0">
                <a:solidFill>
                  <a:srgbClr val="CCFF33"/>
                </a:solidFill>
                <a:latin typeface="Times New Roman"/>
                <a:cs typeface="Times New Roman"/>
              </a:rPr>
              <a:t>/advanced/galaxies/</a:t>
            </a:r>
            <a:r>
              <a:rPr lang="en-US" dirty="0" err="1">
                <a:solidFill>
                  <a:srgbClr val="CCFF33"/>
                </a:solidFill>
                <a:latin typeface="Times New Roman"/>
                <a:cs typeface="Times New Roman"/>
              </a:rPr>
              <a:t>tuningfork.asp</a:t>
            </a:r>
            <a:endParaRPr lang="en-US" dirty="0">
              <a:solidFill>
                <a:srgbClr val="CCFF33"/>
              </a:solidFill>
              <a:latin typeface="Times New Roman"/>
              <a:cs typeface="Times New Roman"/>
            </a:endParaRPr>
          </a:p>
        </p:txBody>
      </p:sp>
    </p:spTree>
    <p:extLst>
      <p:ext uri="{BB962C8B-B14F-4D97-AF65-F5344CB8AC3E}">
        <p14:creationId xmlns:p14="http://schemas.microsoft.com/office/powerpoint/2010/main" val="2885225587"/>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127000" y="122821"/>
            <a:ext cx="8864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The Hubble Atlas of Galaxies</a:t>
            </a:r>
            <a:endPar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p:txBody>
      </p:sp>
      <p:pic>
        <p:nvPicPr>
          <p:cNvPr id="3" name="Picture 2" descr="41bt-k68bgL._SL500_SX300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00" y="1184571"/>
            <a:ext cx="7531100" cy="5673429"/>
          </a:xfrm>
          <a:prstGeom prst="rect">
            <a:avLst/>
          </a:prstGeom>
        </p:spPr>
      </p:pic>
    </p:spTree>
    <p:extLst>
      <p:ext uri="{BB962C8B-B14F-4D97-AF65-F5344CB8AC3E}">
        <p14:creationId xmlns:p14="http://schemas.microsoft.com/office/powerpoint/2010/main" val="1992733195"/>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127000" y="122821"/>
            <a:ext cx="8864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Hubble’s tuning fork</a:t>
            </a:r>
          </a:p>
        </p:txBody>
      </p:sp>
      <p:sp>
        <p:nvSpPr>
          <p:cNvPr id="2" name="TextBox 1"/>
          <p:cNvSpPr txBox="1"/>
          <p:nvPr/>
        </p:nvSpPr>
        <p:spPr>
          <a:xfrm>
            <a:off x="971550" y="1498600"/>
            <a:ext cx="7175500" cy="1754327"/>
          </a:xfrm>
          <a:prstGeom prst="rect">
            <a:avLst/>
          </a:prstGeom>
          <a:noFill/>
        </p:spPr>
        <p:txBody>
          <a:bodyPr wrap="square" rtlCol="0">
            <a:spAutoFit/>
          </a:bodyPr>
          <a:lstStyle/>
          <a:p>
            <a:pPr algn="ct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Example galaxies from Hubble’s </a:t>
            </a:r>
            <a:r>
              <a:rPr lang="en-US" sz="3600" dirty="0" smtClean="0">
                <a:solidFill>
                  <a:srgbClr val="CCFF33"/>
                </a:solidFill>
                <a:latin typeface="Times New Roman"/>
                <a:cs typeface="Times New Roman"/>
              </a:rPr>
              <a:t>Atlas</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2192761020"/>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pic>
        <p:nvPicPr>
          <p:cNvPr id="3" name="Picture 2" descr="img00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2800" y="0"/>
            <a:ext cx="4972891" cy="6858000"/>
          </a:xfrm>
          <a:prstGeom prst="rect">
            <a:avLst/>
          </a:prstGeom>
        </p:spPr>
      </p:pic>
    </p:spTree>
    <p:extLst>
      <p:ext uri="{BB962C8B-B14F-4D97-AF65-F5344CB8AC3E}">
        <p14:creationId xmlns:p14="http://schemas.microsoft.com/office/powerpoint/2010/main" val="1731181039"/>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pic>
        <p:nvPicPr>
          <p:cNvPr id="2" name="Picture 1" descr="img00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2800" y="0"/>
            <a:ext cx="4972891" cy="6858000"/>
          </a:xfrm>
          <a:prstGeom prst="rect">
            <a:avLst/>
          </a:prstGeom>
          <a:scene3d>
            <a:camera prst="orthographicFront">
              <a:rot lat="0" lon="0" rev="10800000"/>
            </a:camera>
            <a:lightRig rig="threePt" dir="t"/>
          </a:scene3d>
        </p:spPr>
      </p:pic>
    </p:spTree>
    <p:extLst>
      <p:ext uri="{BB962C8B-B14F-4D97-AF65-F5344CB8AC3E}">
        <p14:creationId xmlns:p14="http://schemas.microsoft.com/office/powerpoint/2010/main" val="107585625"/>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pic>
        <p:nvPicPr>
          <p:cNvPr id="3" name="Picture 2" descr="img00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2800" y="0"/>
            <a:ext cx="4972891" cy="6858000"/>
          </a:xfrm>
          <a:prstGeom prst="rect">
            <a:avLst/>
          </a:prstGeom>
        </p:spPr>
      </p:pic>
    </p:spTree>
    <p:extLst>
      <p:ext uri="{BB962C8B-B14F-4D97-AF65-F5344CB8AC3E}">
        <p14:creationId xmlns:p14="http://schemas.microsoft.com/office/powerpoint/2010/main" val="948891808"/>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pic>
        <p:nvPicPr>
          <p:cNvPr id="2" name="Picture 1" descr="img00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2800" y="0"/>
            <a:ext cx="4972891" cy="6858000"/>
          </a:xfrm>
          <a:prstGeom prst="rect">
            <a:avLst/>
          </a:prstGeom>
        </p:spPr>
      </p:pic>
    </p:spTree>
    <p:extLst>
      <p:ext uri="{BB962C8B-B14F-4D97-AF65-F5344CB8AC3E}">
        <p14:creationId xmlns:p14="http://schemas.microsoft.com/office/powerpoint/2010/main" val="456050729"/>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s-2011-11-a-hires_jp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100" y="0"/>
            <a:ext cx="6766560" cy="6858000"/>
          </a:xfrm>
          <a:prstGeom prst="rect">
            <a:avLst/>
          </a:prstGeom>
        </p:spPr>
      </p:pic>
    </p:spTree>
    <p:extLst>
      <p:ext uri="{BB962C8B-B14F-4D97-AF65-F5344CB8AC3E}">
        <p14:creationId xmlns:p14="http://schemas.microsoft.com/office/powerpoint/2010/main" val="1903460582"/>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s-2008-16-al-xlarge_w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800147343"/>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pic>
        <p:nvPicPr>
          <p:cNvPr id="3" name="Picture 2" descr="virtual_600x672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8600" y="0"/>
            <a:ext cx="6123214" cy="6858000"/>
          </a:xfrm>
          <a:prstGeom prst="rect">
            <a:avLst/>
          </a:prstGeom>
        </p:spPr>
      </p:pic>
    </p:spTree>
    <p:extLst>
      <p:ext uri="{BB962C8B-B14F-4D97-AF65-F5344CB8AC3E}">
        <p14:creationId xmlns:p14="http://schemas.microsoft.com/office/powerpoint/2010/main" val="136112327"/>
      </p:ext>
    </p:extLst>
  </p:cSld>
  <p:clrMapOvr>
    <a:masterClrMapping/>
  </p:clrMapOvr>
  <mc:AlternateContent xmlns:mc="http://schemas.openxmlformats.org/markup-compatibility/2006" xmlns:p14="http://schemas.microsoft.com/office/powerpoint/2010/main">
    <mc:Choice Requires="p14">
      <p:transition spd="slow" p14:dur="2000" advTm="3030"/>
    </mc:Choice>
    <mc:Fallback xmlns="">
      <p:transition xmlns:p14="http://schemas.microsoft.com/office/powerpoint/2010/main" spd="slow" advTm="3030"/>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s-2007-36-a-full_jp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45" y="1092200"/>
            <a:ext cx="9098772" cy="4648200"/>
          </a:xfrm>
          <a:prstGeom prst="rect">
            <a:avLst/>
          </a:prstGeom>
        </p:spPr>
      </p:pic>
    </p:spTree>
    <p:extLst>
      <p:ext uri="{BB962C8B-B14F-4D97-AF65-F5344CB8AC3E}">
        <p14:creationId xmlns:p14="http://schemas.microsoft.com/office/powerpoint/2010/main" val="1678330657"/>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s-2002-11-d-full_jp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2700"/>
            <a:ext cx="9144000" cy="4292363"/>
          </a:xfrm>
          <a:prstGeom prst="rect">
            <a:avLst/>
          </a:prstGeom>
        </p:spPr>
      </p:pic>
    </p:spTree>
    <p:extLst>
      <p:ext uri="{BB962C8B-B14F-4D97-AF65-F5344CB8AC3E}">
        <p14:creationId xmlns:p14="http://schemas.microsoft.com/office/powerpoint/2010/main" val="3113554991"/>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127000" y="618121"/>
            <a:ext cx="43434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Arp’s </a:t>
            </a: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Intrinsic Red Shift</a:t>
            </a:r>
            <a:endPar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p:txBody>
      </p:sp>
      <p:sp>
        <p:nvSpPr>
          <p:cNvPr id="2" name="TextBox 1"/>
          <p:cNvSpPr txBox="1"/>
          <p:nvPr/>
        </p:nvSpPr>
        <p:spPr>
          <a:xfrm>
            <a:off x="222250" y="2235200"/>
            <a:ext cx="4146550" cy="2308324"/>
          </a:xfrm>
          <a:prstGeom prst="rect">
            <a:avLst/>
          </a:prstGeom>
          <a:noFill/>
        </p:spPr>
        <p:txBody>
          <a:bodyPr wrap="square" rtlCol="0">
            <a:spAutoFit/>
          </a:bodyPr>
          <a:lstStyle/>
          <a:p>
            <a:pPr algn="ct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Are red shifts solely due to recessional velocities?</a:t>
            </a:r>
            <a:endParaRPr lang="en-US" sz="3600" dirty="0">
              <a:solidFill>
                <a:srgbClr val="CCFF33"/>
              </a:solidFill>
              <a:latin typeface="Times New Roman"/>
              <a:cs typeface="Times New Roman"/>
            </a:endParaRPr>
          </a:p>
        </p:txBody>
      </p:sp>
      <p:pic>
        <p:nvPicPr>
          <p:cNvPr id="3" name="Picture 2" descr="img00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9503" y="0"/>
            <a:ext cx="4594497" cy="6858000"/>
          </a:xfrm>
          <a:prstGeom prst="rect">
            <a:avLst/>
          </a:prstGeom>
        </p:spPr>
      </p:pic>
    </p:spTree>
    <p:extLst>
      <p:ext uri="{BB962C8B-B14F-4D97-AF65-F5344CB8AC3E}">
        <p14:creationId xmlns:p14="http://schemas.microsoft.com/office/powerpoint/2010/main" val="2681866740"/>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127000" y="122821"/>
            <a:ext cx="8864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Arp’s Peculiar Galaxies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noProof="0" dirty="0" smtClean="0">
                <a:solidFill>
                  <a:schemeClr val="bg2">
                    <a:lumMod val="60000"/>
                    <a:lumOff val="40000"/>
                  </a:schemeClr>
                </a:solidFill>
                <a:latin typeface="Times New Roman"/>
                <a:ea typeface="+mj-ea"/>
                <a:cs typeface="Times New Roman"/>
              </a:rPr>
              <a:t>Observing club</a:t>
            </a:r>
            <a:endPar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p:txBody>
      </p:sp>
      <p:sp>
        <p:nvSpPr>
          <p:cNvPr id="2" name="TextBox 1"/>
          <p:cNvSpPr txBox="1"/>
          <p:nvPr/>
        </p:nvSpPr>
        <p:spPr>
          <a:xfrm>
            <a:off x="971550" y="1498600"/>
            <a:ext cx="7175500" cy="5078314"/>
          </a:xfrm>
          <a:prstGeom prst="rect">
            <a:avLst/>
          </a:prstGeom>
          <a:noFill/>
        </p:spPr>
        <p:txBody>
          <a:bodyPr wrap="square" rtlCol="0">
            <a:spAutoFit/>
          </a:bodyPr>
          <a:lstStyle/>
          <a:p>
            <a:pPr algn="ctr"/>
            <a:r>
              <a:rPr lang="en-US" sz="3600" dirty="0" smtClean="0">
                <a:solidFill>
                  <a:srgbClr val="CCFF33"/>
                </a:solidFill>
                <a:latin typeface="Times New Roman"/>
                <a:cs typeface="Times New Roman"/>
              </a:rPr>
              <a:t>Four variations:</a:t>
            </a: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Visual or Imaging</a:t>
            </a:r>
          </a:p>
          <a:p>
            <a:pPr algn="ctr"/>
            <a:r>
              <a:rPr lang="en-US" sz="3600" dirty="0" smtClean="0">
                <a:solidFill>
                  <a:srgbClr val="CCFF33"/>
                </a:solidFill>
                <a:latin typeface="Times New Roman"/>
                <a:cs typeface="Times New Roman"/>
              </a:rPr>
              <a:t>Northern or Southern</a:t>
            </a:r>
          </a:p>
          <a:p>
            <a:pPr algn="ct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Observe or photograph 100 Arp objects</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Most objects 12</a:t>
            </a:r>
            <a:r>
              <a:rPr lang="en-US" sz="3600" baseline="30000" dirty="0" smtClean="0">
                <a:solidFill>
                  <a:srgbClr val="CCFF33"/>
                </a:solidFill>
                <a:latin typeface="Times New Roman"/>
                <a:cs typeface="Times New Roman"/>
              </a:rPr>
              <a:t>th</a:t>
            </a:r>
            <a:r>
              <a:rPr lang="en-US" sz="3600" dirty="0" smtClean="0">
                <a:solidFill>
                  <a:srgbClr val="CCFF33"/>
                </a:solidFill>
                <a:latin typeface="Times New Roman"/>
                <a:cs typeface="Times New Roman"/>
              </a:rPr>
              <a:t> to 18</a:t>
            </a:r>
            <a:r>
              <a:rPr lang="en-US" sz="3600" baseline="30000" dirty="0" smtClean="0">
                <a:solidFill>
                  <a:srgbClr val="CCFF33"/>
                </a:solidFill>
                <a:latin typeface="Times New Roman"/>
                <a:cs typeface="Times New Roman"/>
              </a:rPr>
              <a:t>th</a:t>
            </a:r>
            <a:r>
              <a:rPr lang="en-US" sz="3600" dirty="0" smtClean="0">
                <a:solidFill>
                  <a:srgbClr val="CCFF33"/>
                </a:solidFill>
                <a:latin typeface="Times New Roman"/>
                <a:cs typeface="Times New Roman"/>
              </a:rPr>
              <a:t> mag, but there are &gt;100 brighter than mag 13.5 </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3911063362"/>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pic>
        <p:nvPicPr>
          <p:cNvPr id="3" name="Picture 2" descr="bk_ar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700" y="14383"/>
            <a:ext cx="5308600" cy="6843617"/>
          </a:xfrm>
          <a:prstGeom prst="rect">
            <a:avLst/>
          </a:prstGeom>
        </p:spPr>
      </p:pic>
    </p:spTree>
    <p:extLst>
      <p:ext uri="{BB962C8B-B14F-4D97-AF65-F5344CB8AC3E}">
        <p14:creationId xmlns:p14="http://schemas.microsoft.com/office/powerpoint/2010/main" val="424973111"/>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127000" y="122821"/>
            <a:ext cx="8864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Arp Atlas,</a:t>
            </a:r>
            <a:r>
              <a:rPr kumimoji="0" lang="en-US" sz="4800" b="1" i="0" u="none" strike="noStrike" kern="1200" cap="none" spc="0" normalizeH="0" noProof="0" dirty="0" smtClean="0">
                <a:ln>
                  <a:noFill/>
                </a:ln>
                <a:solidFill>
                  <a:schemeClr val="bg2">
                    <a:lumMod val="60000"/>
                    <a:lumOff val="40000"/>
                  </a:schemeClr>
                </a:solidFill>
                <a:effectLst/>
                <a:uLnTx/>
                <a:uFillTx/>
                <a:latin typeface="Times New Roman"/>
                <a:ea typeface="+mj-ea"/>
                <a:cs typeface="Times New Roman"/>
              </a:rPr>
              <a:t> Webb &amp; </a:t>
            </a:r>
            <a:r>
              <a:rPr kumimoji="0" lang="en-US" sz="4800" b="1" i="0" u="none" strike="noStrike" kern="1200" cap="none" spc="0" normalizeH="0" noProof="0" dirty="0" err="1" smtClean="0">
                <a:ln>
                  <a:noFill/>
                </a:ln>
                <a:solidFill>
                  <a:schemeClr val="bg2">
                    <a:lumMod val="60000"/>
                    <a:lumOff val="40000"/>
                  </a:schemeClr>
                </a:solidFill>
                <a:effectLst/>
                <a:uLnTx/>
                <a:uFillTx/>
                <a:latin typeface="Times New Roman"/>
                <a:ea typeface="+mj-ea"/>
                <a:cs typeface="Times New Roman"/>
              </a:rPr>
              <a:t>Kanipe</a:t>
            </a:r>
            <a:endPar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p:txBody>
      </p:sp>
      <p:sp>
        <p:nvSpPr>
          <p:cNvPr id="2" name="TextBox 1"/>
          <p:cNvSpPr txBox="1"/>
          <p:nvPr/>
        </p:nvSpPr>
        <p:spPr>
          <a:xfrm>
            <a:off x="971550" y="1498600"/>
            <a:ext cx="7175500" cy="4524316"/>
          </a:xfrm>
          <a:prstGeom prst="rect">
            <a:avLst/>
          </a:prstGeom>
          <a:noFill/>
        </p:spPr>
        <p:txBody>
          <a:bodyPr wrap="square" rtlCol="0">
            <a:spAutoFit/>
          </a:bodyPr>
          <a:lstStyle/>
          <a:p>
            <a:pPr algn="ctr"/>
            <a:r>
              <a:rPr lang="en-US" sz="3600" dirty="0" smtClean="0">
                <a:solidFill>
                  <a:srgbClr val="CCFF33"/>
                </a:solidFill>
                <a:latin typeface="Times New Roman"/>
                <a:cs typeface="Times New Roman"/>
              </a:rPr>
              <a:t>Introduction – 8pp</a:t>
            </a:r>
          </a:p>
          <a:p>
            <a:pPr algn="ctr"/>
            <a:r>
              <a:rPr lang="en-US" sz="3600" dirty="0" smtClean="0">
                <a:solidFill>
                  <a:srgbClr val="CCFF33"/>
                </a:solidFill>
                <a:latin typeface="Times New Roman"/>
                <a:cs typeface="Times New Roman"/>
              </a:rPr>
              <a:t>Improved version of the original Atlas of Peculiar Galaxies – 44pp</a:t>
            </a:r>
          </a:p>
          <a:p>
            <a:pPr algn="ctr"/>
            <a:r>
              <a:rPr lang="en-US" sz="3600" dirty="0" smtClean="0">
                <a:solidFill>
                  <a:srgbClr val="CCFF33"/>
                </a:solidFill>
                <a:latin typeface="Times New Roman"/>
                <a:cs typeface="Times New Roman"/>
              </a:rPr>
              <a:t>Biographical section – 43pp</a:t>
            </a: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Observing guide – 250+ pages:</a:t>
            </a:r>
          </a:p>
          <a:p>
            <a:pPr algn="ctr"/>
            <a:r>
              <a:rPr lang="en-US" sz="3600" dirty="0" smtClean="0">
                <a:solidFill>
                  <a:srgbClr val="CCFF33"/>
                </a:solidFill>
                <a:latin typeface="Times New Roman"/>
                <a:cs typeface="Times New Roman"/>
              </a:rPr>
              <a:t>Amateur drawings or photographs, descriptions, charts, tables, diagrams</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2857422788"/>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0" y="2040521"/>
            <a:ext cx="9144000" cy="26584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Remote Imaging:</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dirty="0" smtClean="0">
                <a:solidFill>
                  <a:schemeClr val="bg2">
                    <a:lumMod val="60000"/>
                    <a:lumOff val="40000"/>
                  </a:schemeClr>
                </a:solidFill>
                <a:latin typeface="Times New Roman"/>
                <a:ea typeface="+mj-ea"/>
                <a:cs typeface="Times New Roman"/>
              </a:rPr>
              <a:t>Paying for high quality astrophotography data</a:t>
            </a:r>
            <a:endPar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p:txBody>
      </p:sp>
    </p:spTree>
    <p:extLst>
      <p:ext uri="{BB962C8B-B14F-4D97-AF65-F5344CB8AC3E}">
        <p14:creationId xmlns:p14="http://schemas.microsoft.com/office/powerpoint/2010/main" val="1901298379"/>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2" name="TextBox 1"/>
          <p:cNvSpPr txBox="1"/>
          <p:nvPr/>
        </p:nvSpPr>
        <p:spPr>
          <a:xfrm>
            <a:off x="996950" y="292100"/>
            <a:ext cx="7175500" cy="5632312"/>
          </a:xfrm>
          <a:prstGeom prst="rect">
            <a:avLst/>
          </a:prstGeom>
          <a:noFill/>
        </p:spPr>
        <p:txBody>
          <a:bodyPr wrap="square" rtlCol="0">
            <a:spAutoFit/>
          </a:bodyPr>
          <a:lstStyle/>
          <a:p>
            <a:pPr algn="ctr"/>
            <a:r>
              <a:rPr lang="en-US" sz="3600" dirty="0" smtClean="0">
                <a:solidFill>
                  <a:srgbClr val="CCFF33"/>
                </a:solidFill>
                <a:latin typeface="Times New Roman"/>
                <a:cs typeface="Times New Roman"/>
              </a:rPr>
              <a:t>Or, how to get a great </a:t>
            </a:r>
            <a:r>
              <a:rPr lang="en-US" sz="3600" dirty="0" err="1" smtClean="0">
                <a:solidFill>
                  <a:srgbClr val="CCFF33"/>
                </a:solidFill>
                <a:latin typeface="Times New Roman"/>
                <a:cs typeface="Times New Roman"/>
              </a:rPr>
              <a:t>astrophotograph</a:t>
            </a:r>
            <a:r>
              <a:rPr lang="en-US" sz="3600" dirty="0" smtClean="0">
                <a:solidFill>
                  <a:srgbClr val="CCFF33"/>
                </a:solidFill>
                <a:latin typeface="Times New Roman"/>
                <a:cs typeface="Times New Roman"/>
              </a:rPr>
              <a:t> without:</a:t>
            </a:r>
          </a:p>
          <a:p>
            <a:pPr algn="ctr"/>
            <a:endParaRPr lang="en-US" sz="3600" dirty="0" smtClean="0">
              <a:solidFill>
                <a:srgbClr val="CCFF33"/>
              </a:solidFill>
              <a:latin typeface="Times New Roman"/>
              <a:cs typeface="Times New Roman"/>
            </a:endParaRPr>
          </a:p>
          <a:p>
            <a:pPr marL="742950" indent="-742950" algn="ctr">
              <a:buAutoNum type="arabicParenR"/>
            </a:pPr>
            <a:r>
              <a:rPr lang="en-US" sz="3600" dirty="0" smtClean="0">
                <a:solidFill>
                  <a:srgbClr val="CCFF33"/>
                </a:solidFill>
                <a:latin typeface="Times New Roman"/>
                <a:cs typeface="Times New Roman"/>
              </a:rPr>
              <a:t>Freezing your butt off or losing sleep</a:t>
            </a:r>
          </a:p>
          <a:p>
            <a:pPr marL="742950" indent="-742950" algn="ctr">
              <a:buAutoNum type="arabicParenR"/>
            </a:pPr>
            <a:r>
              <a:rPr lang="en-US" sz="3600" dirty="0" smtClean="0">
                <a:solidFill>
                  <a:srgbClr val="CCFF33"/>
                </a:solidFill>
                <a:latin typeface="Times New Roman"/>
                <a:cs typeface="Times New Roman"/>
              </a:rPr>
              <a:t>Spending $20,000 on equipment</a:t>
            </a:r>
          </a:p>
          <a:p>
            <a:pPr marL="742950" indent="-742950" algn="ctr">
              <a:buAutoNum type="arabicParenR"/>
            </a:pPr>
            <a:r>
              <a:rPr lang="en-US" sz="3600" dirty="0" smtClean="0">
                <a:solidFill>
                  <a:srgbClr val="CCFF33"/>
                </a:solidFill>
                <a:latin typeface="Times New Roman"/>
                <a:cs typeface="Times New Roman"/>
              </a:rPr>
              <a:t>Hauling your gear thousands of miles to dark sites</a:t>
            </a:r>
          </a:p>
          <a:p>
            <a:pPr marL="742950" indent="-742950" algn="ctr">
              <a:buAutoNum type="arabicParenR"/>
            </a:pPr>
            <a:r>
              <a:rPr lang="en-US" sz="3600" dirty="0" smtClean="0">
                <a:solidFill>
                  <a:srgbClr val="CCFF33"/>
                </a:solidFill>
                <a:latin typeface="Times New Roman"/>
                <a:cs typeface="Times New Roman"/>
              </a:rPr>
              <a:t>Dealing with the frustration of equipment not working</a:t>
            </a: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484423454"/>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2" name="TextBox 1"/>
          <p:cNvSpPr txBox="1"/>
          <p:nvPr/>
        </p:nvSpPr>
        <p:spPr>
          <a:xfrm>
            <a:off x="996950" y="292100"/>
            <a:ext cx="7175500" cy="5078314"/>
          </a:xfrm>
          <a:prstGeom prst="rect">
            <a:avLst/>
          </a:prstGeom>
          <a:noFill/>
        </p:spPr>
        <p:txBody>
          <a:bodyPr wrap="square" rtlCol="0">
            <a:spAutoFit/>
          </a:bodyPr>
          <a:lstStyle/>
          <a:p>
            <a:pPr algn="ctr"/>
            <a:r>
              <a:rPr lang="en-US" sz="3600" dirty="0" smtClean="0">
                <a:solidFill>
                  <a:srgbClr val="CCFF33"/>
                </a:solidFill>
                <a:latin typeface="Times New Roman"/>
                <a:cs typeface="Times New Roman"/>
              </a:rPr>
              <a:t>Providers:</a:t>
            </a:r>
          </a:p>
          <a:p>
            <a:pPr algn="ctr"/>
            <a:endParaRPr lang="en-US" sz="3600" dirty="0">
              <a:solidFill>
                <a:srgbClr val="CCFF33"/>
              </a:solidFill>
              <a:latin typeface="Times New Roman"/>
              <a:cs typeface="Times New Roman"/>
            </a:endParaRPr>
          </a:p>
          <a:p>
            <a:pPr algn="ctr"/>
            <a:endParaRPr lang="en-US" sz="3600" dirty="0" smtClean="0">
              <a:solidFill>
                <a:srgbClr val="CCFF33"/>
              </a:solidFill>
              <a:latin typeface="Times New Roman"/>
              <a:cs typeface="Times New Roman"/>
            </a:endParaRPr>
          </a:p>
          <a:p>
            <a:pPr algn="ctr"/>
            <a:r>
              <a:rPr lang="en-US" sz="3600" dirty="0" err="1" smtClean="0">
                <a:solidFill>
                  <a:srgbClr val="CCFF33"/>
                </a:solidFill>
                <a:latin typeface="Times New Roman"/>
                <a:cs typeface="Times New Roman"/>
              </a:rPr>
              <a:t>Slooh.com</a:t>
            </a:r>
            <a:endParaRPr lang="en-US" sz="3600" dirty="0">
              <a:solidFill>
                <a:srgbClr val="CCFF33"/>
              </a:solidFill>
              <a:latin typeface="Times New Roman"/>
              <a:cs typeface="Times New Roman"/>
            </a:endParaRPr>
          </a:p>
          <a:p>
            <a:pPr algn="ctr"/>
            <a:endParaRPr lang="en-US" sz="3600" dirty="0" smtClean="0">
              <a:solidFill>
                <a:srgbClr val="CCFF33"/>
              </a:solidFill>
              <a:latin typeface="Times New Roman"/>
              <a:cs typeface="Times New Roman"/>
            </a:endParaRPr>
          </a:p>
          <a:p>
            <a:pPr algn="ctr"/>
            <a:endParaRPr lang="en-US" sz="3600" dirty="0">
              <a:solidFill>
                <a:srgbClr val="CCFF33"/>
              </a:solidFill>
              <a:latin typeface="Times New Roman"/>
              <a:cs typeface="Times New Roman"/>
            </a:endParaRPr>
          </a:p>
          <a:p>
            <a:pPr algn="ctr"/>
            <a:r>
              <a:rPr lang="en-US" sz="3600" dirty="0" err="1" smtClean="0">
                <a:solidFill>
                  <a:srgbClr val="CCFF33"/>
                </a:solidFill>
                <a:latin typeface="Times New Roman"/>
                <a:cs typeface="Times New Roman"/>
              </a:rPr>
              <a:t>iTelescope.net</a:t>
            </a: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(formerly Global Rent A Scope)</a:t>
            </a:r>
          </a:p>
          <a:p>
            <a:pPr algn="ctr"/>
            <a:endParaRPr lang="en-US" sz="3600" dirty="0">
              <a:solidFill>
                <a:srgbClr val="CCFF33"/>
              </a:solidFill>
              <a:latin typeface="Times New Roman"/>
              <a:cs typeface="Times New Roman"/>
            </a:endParaRPr>
          </a:p>
        </p:txBody>
      </p:sp>
    </p:spTree>
    <p:extLst>
      <p:ext uri="{BB962C8B-B14F-4D97-AF65-F5344CB8AC3E}">
        <p14:creationId xmlns:p14="http://schemas.microsoft.com/office/powerpoint/2010/main" val="3322137808"/>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215900"/>
            <a:ext cx="3527077" cy="461665"/>
          </a:xfrm>
          <a:prstGeom prst="rect">
            <a:avLst/>
          </a:prstGeom>
          <a:noFill/>
        </p:spPr>
        <p:txBody>
          <a:bodyPr wrap="none" rtlCol="0">
            <a:spAutoFit/>
          </a:bodyPr>
          <a:lstStyle/>
          <a:p>
            <a:r>
              <a:rPr lang="en-US" sz="2400" dirty="0" smtClean="0">
                <a:solidFill>
                  <a:srgbClr val="CCFF33"/>
                </a:solidFill>
                <a:latin typeface="Times New Roman"/>
                <a:cs typeface="Times New Roman"/>
              </a:rPr>
              <a:t>David Stein, via </a:t>
            </a:r>
            <a:r>
              <a:rPr lang="en-US" sz="2400" dirty="0" err="1" smtClean="0">
                <a:solidFill>
                  <a:srgbClr val="CCFF33"/>
                </a:solidFill>
                <a:latin typeface="Times New Roman"/>
                <a:cs typeface="Times New Roman"/>
              </a:rPr>
              <a:t>slooh.com</a:t>
            </a:r>
            <a:endParaRPr lang="en-US" sz="2400" dirty="0">
              <a:solidFill>
                <a:srgbClr val="CCFF33"/>
              </a:solidFill>
              <a:latin typeface="Times New Roman"/>
              <a:cs typeface="Times New Roman"/>
            </a:endParaRPr>
          </a:p>
        </p:txBody>
      </p:sp>
      <p:pic>
        <p:nvPicPr>
          <p:cNvPr id="2" name="Picture 1" descr="Bubble Nebul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4700"/>
            <a:ext cx="9144000" cy="6078828"/>
          </a:xfrm>
          <a:prstGeom prst="rect">
            <a:avLst/>
          </a:prstGeom>
        </p:spPr>
      </p:pic>
    </p:spTree>
    <p:extLst>
      <p:ext uri="{BB962C8B-B14F-4D97-AF65-F5344CB8AC3E}">
        <p14:creationId xmlns:p14="http://schemas.microsoft.com/office/powerpoint/2010/main" val="1444805513"/>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20700" y="1"/>
            <a:ext cx="8229600" cy="9271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rgbClr val="CCFF33"/>
                </a:solidFill>
                <a:effectLst/>
                <a:uLnTx/>
                <a:uFillTx/>
                <a:latin typeface="Times New Roman"/>
                <a:ea typeface="+mj-ea"/>
                <a:cs typeface="Times New Roman"/>
              </a:rPr>
              <a:t>Year in Space calendars</a:t>
            </a:r>
          </a:p>
        </p:txBody>
      </p:sp>
      <p:sp>
        <p:nvSpPr>
          <p:cNvPr id="7" name="TextBox 6"/>
          <p:cNvSpPr txBox="1"/>
          <p:nvPr/>
        </p:nvSpPr>
        <p:spPr>
          <a:xfrm>
            <a:off x="1047750" y="2870200"/>
            <a:ext cx="7175500" cy="1107996"/>
          </a:xfrm>
          <a:prstGeom prst="rect">
            <a:avLst/>
          </a:prstGeom>
          <a:noFill/>
        </p:spPr>
        <p:txBody>
          <a:bodyPr wrap="square" rtlCol="0">
            <a:spAutoFit/>
          </a:bodyPr>
          <a:lstStyle/>
          <a:p>
            <a:pPr algn="ctr"/>
            <a:r>
              <a:rPr lang="en-US" sz="6600" dirty="0" err="1" smtClean="0">
                <a:solidFill>
                  <a:srgbClr val="CCFF33"/>
                </a:solidFill>
                <a:latin typeface="Times New Roman"/>
                <a:cs typeface="Times New Roman"/>
              </a:rPr>
              <a:t>Yearinspace.com</a:t>
            </a:r>
            <a:endParaRPr lang="en-US" sz="6600" dirty="0" smtClean="0">
              <a:solidFill>
                <a:srgbClr val="CCFF33"/>
              </a:solidFill>
              <a:latin typeface="Times New Roman"/>
              <a:cs typeface="Times New Roman"/>
            </a:endParaRPr>
          </a:p>
        </p:txBody>
      </p:sp>
    </p:spTree>
    <p:extLst>
      <p:ext uri="{BB962C8B-B14F-4D97-AF65-F5344CB8AC3E}">
        <p14:creationId xmlns:p14="http://schemas.microsoft.com/office/powerpoint/2010/main" val="976579260"/>
      </p:ext>
    </p:extLst>
  </p:cSld>
  <p:clrMapOvr>
    <a:masterClrMapping/>
  </p:clrMapOvr>
  <mc:AlternateContent xmlns:mc="http://schemas.openxmlformats.org/markup-compatibility/2006" xmlns:p14="http://schemas.microsoft.com/office/powerpoint/2010/main">
    <mc:Choice Requires="p14">
      <p:transition spd="slow" p14:dur="2000" advTm="3030"/>
    </mc:Choice>
    <mc:Fallback xmlns="">
      <p:transition xmlns:p14="http://schemas.microsoft.com/office/powerpoint/2010/main" spd="slow" advTm="3030"/>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215900"/>
            <a:ext cx="1556836" cy="461665"/>
          </a:xfrm>
          <a:prstGeom prst="rect">
            <a:avLst/>
          </a:prstGeom>
          <a:noFill/>
        </p:spPr>
        <p:txBody>
          <a:bodyPr wrap="none" rtlCol="0">
            <a:spAutoFit/>
          </a:bodyPr>
          <a:lstStyle/>
          <a:p>
            <a:r>
              <a:rPr lang="en-US" sz="2400" dirty="0" smtClean="0">
                <a:solidFill>
                  <a:srgbClr val="CCFF33"/>
                </a:solidFill>
                <a:latin typeface="Times New Roman"/>
                <a:cs typeface="Times New Roman"/>
              </a:rPr>
              <a:t>Chris Todd</a:t>
            </a:r>
            <a:endParaRPr lang="en-US" sz="2400" dirty="0">
              <a:solidFill>
                <a:srgbClr val="CCFF33"/>
              </a:solidFill>
              <a:latin typeface="Times New Roman"/>
              <a:cs typeface="Times New Roman"/>
            </a:endParaRPr>
          </a:p>
        </p:txBody>
      </p:sp>
      <p:pic>
        <p:nvPicPr>
          <p:cNvPr id="2" name="Picture 1" descr="LRGB-d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63600"/>
            <a:ext cx="9144000" cy="5992896"/>
          </a:xfrm>
          <a:prstGeom prst="rect">
            <a:avLst/>
          </a:prstGeom>
        </p:spPr>
      </p:pic>
    </p:spTree>
    <p:extLst>
      <p:ext uri="{BB962C8B-B14F-4D97-AF65-F5344CB8AC3E}">
        <p14:creationId xmlns:p14="http://schemas.microsoft.com/office/powerpoint/2010/main" val="1773772055"/>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xmlns:p14="http://schemas.microsoft.com/office/powerpoint/2010/main" spd="slow" advTm="31000"/>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2" name="TextBox 1"/>
          <p:cNvSpPr txBox="1"/>
          <p:nvPr/>
        </p:nvSpPr>
        <p:spPr>
          <a:xfrm>
            <a:off x="996950" y="292100"/>
            <a:ext cx="7175500" cy="6001642"/>
          </a:xfrm>
          <a:prstGeom prst="rect">
            <a:avLst/>
          </a:prstGeom>
          <a:noFill/>
        </p:spPr>
        <p:txBody>
          <a:bodyPr wrap="square" rtlCol="0">
            <a:spAutoFit/>
          </a:bodyPr>
          <a:lstStyle/>
          <a:p>
            <a:r>
              <a:rPr lang="en-US" sz="3200" dirty="0">
                <a:solidFill>
                  <a:srgbClr val="CCFF33"/>
                </a:solidFill>
                <a:latin typeface="Times New Roman"/>
                <a:cs typeface="Times New Roman"/>
              </a:rPr>
              <a:t>This image did *NOT* cost me:</a:t>
            </a:r>
          </a:p>
          <a:p>
            <a:endParaRPr lang="en-US" sz="3200" dirty="0">
              <a:solidFill>
                <a:srgbClr val="CCFF33"/>
              </a:solidFill>
              <a:latin typeface="Times New Roman"/>
              <a:cs typeface="Times New Roman"/>
            </a:endParaRPr>
          </a:p>
          <a:p>
            <a:r>
              <a:rPr lang="en-US" sz="3200" dirty="0">
                <a:solidFill>
                  <a:srgbClr val="CCFF33"/>
                </a:solidFill>
                <a:latin typeface="Times New Roman"/>
                <a:cs typeface="Times New Roman"/>
              </a:rPr>
              <a:t>Takahashi FSQ-106:		~$5,000</a:t>
            </a:r>
          </a:p>
          <a:p>
            <a:r>
              <a:rPr lang="en-US" sz="3200" dirty="0">
                <a:solidFill>
                  <a:srgbClr val="CCFF33"/>
                </a:solidFill>
                <a:latin typeface="Times New Roman"/>
                <a:cs typeface="Times New Roman"/>
              </a:rPr>
              <a:t>SBIG STL-11000M:		~$9,000</a:t>
            </a:r>
          </a:p>
          <a:p>
            <a:r>
              <a:rPr lang="en-US" sz="3200" dirty="0" err="1">
                <a:solidFill>
                  <a:srgbClr val="CCFF33"/>
                </a:solidFill>
                <a:latin typeface="Times New Roman"/>
                <a:cs typeface="Times New Roman"/>
              </a:rPr>
              <a:t>Astrodon</a:t>
            </a:r>
            <a:r>
              <a:rPr lang="en-US" sz="3200" dirty="0">
                <a:solidFill>
                  <a:srgbClr val="CCFF33"/>
                </a:solidFill>
                <a:latin typeface="Times New Roman"/>
                <a:cs typeface="Times New Roman"/>
              </a:rPr>
              <a:t> filters:		</a:t>
            </a:r>
            <a:r>
              <a:rPr lang="en-US" sz="3200" dirty="0" smtClean="0">
                <a:solidFill>
                  <a:srgbClr val="CCFF33"/>
                </a:solidFill>
                <a:latin typeface="Times New Roman"/>
                <a:cs typeface="Times New Roman"/>
              </a:rPr>
              <a:t>	~</a:t>
            </a:r>
            <a:r>
              <a:rPr lang="en-US" sz="3200" dirty="0">
                <a:solidFill>
                  <a:srgbClr val="CCFF33"/>
                </a:solidFill>
                <a:latin typeface="Times New Roman"/>
                <a:cs typeface="Times New Roman"/>
              </a:rPr>
              <a:t>$1,800</a:t>
            </a:r>
          </a:p>
          <a:p>
            <a:r>
              <a:rPr lang="en-US" sz="3200" dirty="0">
                <a:solidFill>
                  <a:srgbClr val="CCFF33"/>
                </a:solidFill>
                <a:latin typeface="Times New Roman"/>
                <a:cs typeface="Times New Roman"/>
              </a:rPr>
              <a:t>Paramount GT-1100S		~$8,000?</a:t>
            </a:r>
          </a:p>
          <a:p>
            <a:r>
              <a:rPr lang="en-US" sz="3200" dirty="0" err="1">
                <a:solidFill>
                  <a:srgbClr val="CCFF33"/>
                </a:solidFill>
                <a:latin typeface="Times New Roman"/>
                <a:cs typeface="Times New Roman"/>
              </a:rPr>
              <a:t>Autoguider</a:t>
            </a:r>
            <a:r>
              <a:rPr lang="en-US" sz="3200" dirty="0">
                <a:solidFill>
                  <a:srgbClr val="CCFF33"/>
                </a:solidFill>
                <a:latin typeface="Times New Roman"/>
                <a:cs typeface="Times New Roman"/>
              </a:rPr>
              <a:t>, software, </a:t>
            </a:r>
            <a:r>
              <a:rPr lang="en-US" sz="3200" dirty="0" err="1">
                <a:solidFill>
                  <a:srgbClr val="CCFF33"/>
                </a:solidFill>
                <a:latin typeface="Times New Roman"/>
                <a:cs typeface="Times New Roman"/>
              </a:rPr>
              <a:t>etc</a:t>
            </a:r>
            <a:r>
              <a:rPr lang="en-US" sz="3200" dirty="0">
                <a:solidFill>
                  <a:srgbClr val="CCFF33"/>
                </a:solidFill>
                <a:latin typeface="Times New Roman"/>
                <a:cs typeface="Times New Roman"/>
              </a:rPr>
              <a:t>:	~$5,000?</a:t>
            </a:r>
          </a:p>
          <a:p>
            <a:endParaRPr lang="en-US" sz="3200" dirty="0">
              <a:solidFill>
                <a:srgbClr val="CCFF33"/>
              </a:solidFill>
              <a:latin typeface="Times New Roman"/>
              <a:cs typeface="Times New Roman"/>
            </a:endParaRPr>
          </a:p>
          <a:p>
            <a:r>
              <a:rPr lang="en-US" sz="3200" dirty="0">
                <a:solidFill>
                  <a:srgbClr val="CCFF33"/>
                </a:solidFill>
                <a:latin typeface="Times New Roman"/>
                <a:cs typeface="Times New Roman"/>
              </a:rPr>
              <a:t>~$30,000 total, not counting location, dome, etc.</a:t>
            </a:r>
          </a:p>
          <a:p>
            <a:pPr algn="ctr"/>
            <a:endParaRPr lang="en-US" sz="3200" dirty="0" smtClean="0">
              <a:solidFill>
                <a:srgbClr val="CCFF33"/>
              </a:solidFill>
              <a:latin typeface="Times New Roman"/>
              <a:cs typeface="Times New Roman"/>
            </a:endParaRPr>
          </a:p>
          <a:p>
            <a:pPr algn="ctr"/>
            <a:endParaRPr lang="en-US" sz="3200" dirty="0">
              <a:solidFill>
                <a:srgbClr val="CCFF33"/>
              </a:solidFill>
              <a:latin typeface="Times New Roman"/>
              <a:cs typeface="Times New Roman"/>
            </a:endParaRPr>
          </a:p>
        </p:txBody>
      </p:sp>
    </p:spTree>
    <p:extLst>
      <p:ext uri="{BB962C8B-B14F-4D97-AF65-F5344CB8AC3E}">
        <p14:creationId xmlns:p14="http://schemas.microsoft.com/office/powerpoint/2010/main" val="187189647"/>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0" y="2040521"/>
            <a:ext cx="9144000" cy="26584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err="1" smtClean="0">
                <a:ln>
                  <a:noFill/>
                </a:ln>
                <a:solidFill>
                  <a:schemeClr val="bg2">
                    <a:lumMod val="60000"/>
                    <a:lumOff val="40000"/>
                  </a:schemeClr>
                </a:solidFill>
                <a:effectLst/>
                <a:uLnTx/>
                <a:uFillTx/>
                <a:latin typeface="Times New Roman"/>
                <a:ea typeface="+mj-ea"/>
                <a:cs typeface="Times New Roman"/>
              </a:rPr>
              <a:t>iTelescope.net</a:t>
            </a:r>
            <a:endPar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4800" b="1" dirty="0">
              <a:solidFill>
                <a:schemeClr val="bg2">
                  <a:lumMod val="60000"/>
                  <a:lumOff val="40000"/>
                </a:schemeClr>
              </a:solidFill>
              <a:latin typeface="Times New Roman"/>
              <a:ea typeface="+mj-ea"/>
              <a:cs typeface="Times New Roman"/>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Live Demo</a:t>
            </a:r>
          </a:p>
        </p:txBody>
      </p:sp>
    </p:spTree>
    <p:extLst>
      <p:ext uri="{BB962C8B-B14F-4D97-AF65-F5344CB8AC3E}">
        <p14:creationId xmlns:p14="http://schemas.microsoft.com/office/powerpoint/2010/main" val="2106079649"/>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latin typeface="Times New Roman"/>
                <a:cs typeface="Times New Roman"/>
              </a:rPr>
              <a:t>Thank You!</a:t>
            </a:r>
            <a:endParaRPr lang="en-US" dirty="0">
              <a:solidFill>
                <a:srgbClr val="00B0F0"/>
              </a:solidFill>
              <a:latin typeface="Times New Roman"/>
              <a:cs typeface="Times New Roman"/>
            </a:endParaRPr>
          </a:p>
        </p:txBody>
      </p:sp>
      <p:sp>
        <p:nvSpPr>
          <p:cNvPr id="3" name="Content Placeholder 2"/>
          <p:cNvSpPr>
            <a:spLocks noGrp="1"/>
          </p:cNvSpPr>
          <p:nvPr>
            <p:ph idx="1"/>
          </p:nvPr>
        </p:nvSpPr>
        <p:spPr>
          <a:xfrm>
            <a:off x="494270" y="1519195"/>
            <a:ext cx="8229600" cy="1600200"/>
          </a:xfrm>
        </p:spPr>
        <p:txBody>
          <a:bodyPr>
            <a:normAutofit fontScale="85000" lnSpcReduction="20000"/>
          </a:bodyPr>
          <a:lstStyle/>
          <a:p>
            <a:pPr marL="0" indent="0" algn="ctr">
              <a:buNone/>
            </a:pPr>
            <a:r>
              <a:rPr lang="en-US" dirty="0" smtClean="0">
                <a:solidFill>
                  <a:srgbClr val="00FF00"/>
                </a:solidFill>
                <a:latin typeface="Times New Roman"/>
                <a:cs typeface="Times New Roman"/>
              </a:rPr>
              <a:t>Next month’s meeting is on Thursday,</a:t>
            </a:r>
          </a:p>
          <a:p>
            <a:pPr marL="0" indent="0" algn="ctr">
              <a:buNone/>
            </a:pPr>
            <a:r>
              <a:rPr lang="en-US" dirty="0" smtClean="0">
                <a:solidFill>
                  <a:srgbClr val="00FF00"/>
                </a:solidFill>
                <a:latin typeface="Times New Roman"/>
                <a:cs typeface="Times New Roman"/>
              </a:rPr>
              <a:t>December 19</a:t>
            </a:r>
            <a:r>
              <a:rPr lang="en-US" baseline="30000" dirty="0" smtClean="0">
                <a:solidFill>
                  <a:srgbClr val="00FF00"/>
                </a:solidFill>
                <a:latin typeface="Times New Roman"/>
                <a:cs typeface="Times New Roman"/>
              </a:rPr>
              <a:t>th</a:t>
            </a:r>
            <a:r>
              <a:rPr lang="en-US" dirty="0" smtClean="0">
                <a:solidFill>
                  <a:srgbClr val="00FF00"/>
                </a:solidFill>
                <a:latin typeface="Times New Roman"/>
                <a:cs typeface="Times New Roman"/>
              </a:rPr>
              <a:t>, 2013</a:t>
            </a:r>
          </a:p>
          <a:p>
            <a:pPr marL="0" indent="0" algn="ctr">
              <a:buNone/>
            </a:pPr>
            <a:r>
              <a:rPr lang="en-US" dirty="0" smtClean="0">
                <a:solidFill>
                  <a:srgbClr val="00FF00"/>
                </a:solidFill>
                <a:latin typeface="Times New Roman"/>
                <a:cs typeface="Times New Roman"/>
              </a:rPr>
              <a:t>7:30 PM</a:t>
            </a:r>
          </a:p>
        </p:txBody>
      </p:sp>
      <p:sp>
        <p:nvSpPr>
          <p:cNvPr id="6" name="Content Placeholder 2"/>
          <p:cNvSpPr txBox="1">
            <a:spLocks/>
          </p:cNvSpPr>
          <p:nvPr/>
        </p:nvSpPr>
        <p:spPr>
          <a:xfrm>
            <a:off x="495589" y="3445728"/>
            <a:ext cx="8172043" cy="299317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400" dirty="0" smtClean="0">
                <a:solidFill>
                  <a:srgbClr val="FFFF00"/>
                </a:solidFill>
                <a:latin typeface="Times New Roman"/>
                <a:cs typeface="Times New Roman"/>
              </a:rPr>
              <a:t>Meeting theme:</a:t>
            </a:r>
          </a:p>
          <a:p>
            <a:pPr lvl="0" algn="ctr">
              <a:spcBef>
                <a:spcPct val="20000"/>
              </a:spcBef>
              <a:defRPr/>
            </a:pPr>
            <a:r>
              <a:rPr lang="en-US" sz="4000" dirty="0" smtClean="0">
                <a:latin typeface="Times New Roman"/>
                <a:cs typeface="Times New Roman"/>
              </a:rPr>
              <a:t>Member’s Potluck!</a:t>
            </a:r>
          </a:p>
          <a:p>
            <a:pPr lvl="0" algn="ctr">
              <a:spcBef>
                <a:spcPct val="20000"/>
              </a:spcBef>
              <a:defRPr/>
            </a:pPr>
            <a:r>
              <a:rPr kumimoji="0" lang="en-US" sz="4000" b="0" i="0" u="none" strike="noStrike" kern="1200" cap="none" spc="0" normalizeH="0" baseline="0" noProof="0" dirty="0" smtClean="0">
                <a:ln>
                  <a:noFill/>
                </a:ln>
                <a:effectLst/>
                <a:uLnTx/>
                <a:uFillTx/>
                <a:latin typeface="Times New Roman"/>
                <a:cs typeface="Times New Roman"/>
              </a:rPr>
              <a:t>Sign</a:t>
            </a:r>
            <a:r>
              <a:rPr kumimoji="0" lang="en-US" sz="4000" b="0" i="0" u="none" strike="noStrike" kern="1200" cap="none" spc="0" normalizeH="0" noProof="0" dirty="0" smtClean="0">
                <a:ln>
                  <a:noFill/>
                </a:ln>
                <a:effectLst/>
                <a:uLnTx/>
                <a:uFillTx/>
                <a:latin typeface="Times New Roman"/>
                <a:cs typeface="Times New Roman"/>
              </a:rPr>
              <a:t> up on the forum to bring a dish, and come to the meeting hungry!</a:t>
            </a:r>
            <a:endParaRPr kumimoji="0" lang="en-US" sz="4000" b="0" i="0" u="none" strike="noStrike" kern="1200" cap="none" spc="0" normalizeH="0" baseline="0" noProof="0" dirty="0" smtClean="0">
              <a:ln>
                <a:noFill/>
              </a:ln>
              <a:effectLst/>
              <a:uLnTx/>
              <a:uFillTx/>
              <a:latin typeface="Times New Roman"/>
              <a:cs typeface="Times New Roman"/>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000" b="0" i="0" u="none" strike="noStrike" kern="1200" cap="none" spc="0" normalizeH="0" baseline="0" noProof="0" dirty="0" smtClean="0">
              <a:ln>
                <a:noFill/>
              </a:ln>
              <a:solidFill>
                <a:srgbClr val="FFFF00"/>
              </a:solidFill>
              <a:effectLst/>
              <a:uLnTx/>
              <a:uFillTx/>
              <a:latin typeface="Times New Roman"/>
              <a:cs typeface="Times New Roman"/>
            </a:endParaRPr>
          </a:p>
        </p:txBody>
      </p:sp>
      <p:sp>
        <p:nvSpPr>
          <p:cNvPr id="7" name="Rectangle 6"/>
          <p:cNvSpPr/>
          <p:nvPr/>
        </p:nvSpPr>
        <p:spPr>
          <a:xfrm>
            <a:off x="8562976" y="5598318"/>
            <a:ext cx="247650" cy="14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cs typeface="Times New Roman"/>
            </a:endParaRPr>
          </a:p>
        </p:txBody>
      </p:sp>
      <p:sp>
        <p:nvSpPr>
          <p:cNvPr id="8" name="Rectangle 7"/>
          <p:cNvSpPr/>
          <p:nvPr/>
        </p:nvSpPr>
        <p:spPr>
          <a:xfrm>
            <a:off x="8303419" y="5410200"/>
            <a:ext cx="440531" cy="311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cs typeface="Times New Roman"/>
            </a:endParaRPr>
          </a:p>
        </p:txBody>
      </p:sp>
    </p:spTree>
    <p:extLst>
      <p:ext uri="{BB962C8B-B14F-4D97-AF65-F5344CB8AC3E}">
        <p14:creationId xmlns:p14="http://schemas.microsoft.com/office/powerpoint/2010/main" val="757374523"/>
      </p:ext>
    </p:extLst>
  </p:cSld>
  <p:clrMapOvr>
    <a:masterClrMapping/>
  </p:clrMapOvr>
  <mc:AlternateContent xmlns:mc="http://schemas.openxmlformats.org/markup-compatibility/2006" xmlns:p14="http://schemas.microsoft.com/office/powerpoint/2010/main">
    <mc:Choice Requires="p14">
      <p:transition spd="slow" p14:dur="2000" advTm="66618"/>
    </mc:Choice>
    <mc:Fallback xmlns="">
      <p:transition xmlns:p14="http://schemas.microsoft.com/office/powerpoint/2010/main" spd="slow" advTm="66618"/>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HAL Social Media</a:t>
            </a:r>
          </a:p>
        </p:txBody>
      </p:sp>
    </p:spTree>
    <p:extLst>
      <p:ext uri="{BB962C8B-B14F-4D97-AF65-F5344CB8AC3E}">
        <p14:creationId xmlns:p14="http://schemas.microsoft.com/office/powerpoint/2010/main" val="1134467286"/>
      </p:ext>
    </p:extLst>
  </p:cSld>
  <p:clrMapOvr>
    <a:masterClrMapping/>
  </p:clrMapOvr>
  <mc:AlternateContent xmlns:mc="http://schemas.openxmlformats.org/markup-compatibility/2006" xmlns:p14="http://schemas.microsoft.com/office/powerpoint/2010/main">
    <mc:Choice Requires="p14">
      <p:transition spd="slow" p14:dur="2000" advTm="2648"/>
    </mc:Choice>
    <mc:Fallback xmlns="">
      <p:transition xmlns:p14="http://schemas.microsoft.com/office/powerpoint/2010/main" spd="slow" advTm="2648"/>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596900" y="33921"/>
            <a:ext cx="8229600" cy="11725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rPr>
              <a:t>HAL Social</a:t>
            </a:r>
            <a:r>
              <a:rPr kumimoji="0" lang="en-US" sz="4800" b="1" i="0" u="none" strike="noStrike" kern="1200" cap="none" spc="0" normalizeH="0" noProof="0" dirty="0" smtClean="0">
                <a:ln>
                  <a:noFill/>
                </a:ln>
                <a:solidFill>
                  <a:schemeClr val="bg2">
                    <a:lumMod val="60000"/>
                    <a:lumOff val="40000"/>
                  </a:schemeClr>
                </a:solidFill>
                <a:effectLst/>
                <a:uLnTx/>
                <a:uFillTx/>
                <a:latin typeface="Times New Roman"/>
                <a:ea typeface="+mj-ea"/>
                <a:cs typeface="Times New Roman"/>
              </a:rPr>
              <a:t> Media</a:t>
            </a:r>
            <a:endParaRPr kumimoji="0" lang="en-US" sz="4800" b="1" i="0" u="none" strike="noStrike" kern="1200" cap="none" spc="0" normalizeH="0" baseline="0" noProof="0" dirty="0" smtClean="0">
              <a:ln>
                <a:noFill/>
              </a:ln>
              <a:solidFill>
                <a:schemeClr val="bg2">
                  <a:lumMod val="60000"/>
                  <a:lumOff val="40000"/>
                </a:schemeClr>
              </a:solidFill>
              <a:effectLst/>
              <a:uLnTx/>
              <a:uFillTx/>
              <a:latin typeface="Times New Roman"/>
              <a:ea typeface="+mj-ea"/>
              <a:cs typeface="Times New Roman"/>
            </a:endParaRPr>
          </a:p>
        </p:txBody>
      </p:sp>
      <p:sp>
        <p:nvSpPr>
          <p:cNvPr id="2" name="TextBox 1"/>
          <p:cNvSpPr txBox="1"/>
          <p:nvPr/>
        </p:nvSpPr>
        <p:spPr>
          <a:xfrm>
            <a:off x="984250" y="1117600"/>
            <a:ext cx="7175500" cy="5632312"/>
          </a:xfrm>
          <a:prstGeom prst="rect">
            <a:avLst/>
          </a:prstGeom>
          <a:noFill/>
        </p:spPr>
        <p:txBody>
          <a:bodyPr wrap="square" rtlCol="0">
            <a:spAutoFit/>
          </a:bodyPr>
          <a:lstStyle/>
          <a:p>
            <a:pPr algn="ctr"/>
            <a:r>
              <a:rPr lang="en-US" sz="3600" dirty="0" smtClean="0">
                <a:solidFill>
                  <a:srgbClr val="CCFF33"/>
                </a:solidFill>
                <a:latin typeface="Times New Roman"/>
                <a:cs typeface="Times New Roman"/>
              </a:rPr>
              <a:t>Website:</a:t>
            </a:r>
          </a:p>
          <a:p>
            <a:pPr algn="ctr"/>
            <a:r>
              <a:rPr lang="en-US" sz="3600" dirty="0">
                <a:solidFill>
                  <a:srgbClr val="CCFF33"/>
                </a:solidFill>
                <a:latin typeface="Times New Roman"/>
                <a:cs typeface="Times New Roman"/>
                <a:hlinkClick r:id="rId4"/>
              </a:rPr>
              <a:t>http://</a:t>
            </a:r>
            <a:r>
              <a:rPr lang="en-US" sz="3600" dirty="0" smtClean="0">
                <a:solidFill>
                  <a:srgbClr val="CCFF33"/>
                </a:solidFill>
                <a:latin typeface="Times New Roman"/>
                <a:cs typeface="Times New Roman"/>
                <a:hlinkClick r:id="rId4"/>
              </a:rPr>
              <a:t>www.howardastro.org</a:t>
            </a:r>
            <a:endParaRPr lang="en-US" sz="3600" dirty="0" smtClean="0">
              <a:solidFill>
                <a:srgbClr val="CCFF33"/>
              </a:solidFill>
              <a:latin typeface="Times New Roman"/>
              <a:cs typeface="Times New Roman"/>
            </a:endParaRPr>
          </a:p>
          <a:p>
            <a:pPr algn="ctr"/>
            <a:endParaRPr lang="en-US" sz="3600" dirty="0" smtClean="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Twitter:</a:t>
            </a:r>
          </a:p>
          <a:p>
            <a:pPr algn="ctr"/>
            <a:r>
              <a:rPr lang="en-US" sz="3600" dirty="0" smtClean="0">
                <a:solidFill>
                  <a:srgbClr val="CCFF33"/>
                </a:solidFill>
                <a:latin typeface="Times New Roman"/>
                <a:cs typeface="Times New Roman"/>
              </a:rPr>
              <a:t>@</a:t>
            </a:r>
            <a:r>
              <a:rPr lang="en-US" sz="3600" dirty="0" err="1" smtClean="0">
                <a:solidFill>
                  <a:srgbClr val="CCFF33"/>
                </a:solidFill>
                <a:latin typeface="Times New Roman"/>
                <a:cs typeface="Times New Roman"/>
              </a:rPr>
              <a:t>HalTweet</a:t>
            </a:r>
            <a:endParaRPr lang="en-US" sz="3600" dirty="0" smtClean="0">
              <a:solidFill>
                <a:srgbClr val="CCFF33"/>
              </a:solidFill>
              <a:latin typeface="Times New Roman"/>
              <a:cs typeface="Times New Roman"/>
            </a:endParaRPr>
          </a:p>
          <a:p>
            <a:pPr algn="ctr"/>
            <a:r>
              <a:rPr lang="en-US" sz="3600" dirty="0">
                <a:solidFill>
                  <a:srgbClr val="CCFF33"/>
                </a:solidFill>
                <a:latin typeface="Times New Roman"/>
                <a:cs typeface="Times New Roman"/>
                <a:hlinkClick r:id="rId5"/>
              </a:rPr>
              <a:t>https://twitter.com/</a:t>
            </a:r>
            <a:r>
              <a:rPr lang="en-US" sz="3600" dirty="0" smtClean="0">
                <a:solidFill>
                  <a:srgbClr val="CCFF33"/>
                </a:solidFill>
                <a:latin typeface="Times New Roman"/>
                <a:cs typeface="Times New Roman"/>
                <a:hlinkClick r:id="rId5"/>
              </a:rPr>
              <a:t>HalTweet</a:t>
            </a:r>
            <a:endParaRPr lang="en-US" sz="3600" dirty="0" smtClean="0">
              <a:solidFill>
                <a:srgbClr val="CCFF33"/>
              </a:solidFill>
              <a:latin typeface="Times New Roman"/>
              <a:cs typeface="Times New Roman"/>
            </a:endParaRPr>
          </a:p>
          <a:p>
            <a:pPr algn="ctr"/>
            <a:endParaRPr lang="en-US" sz="3600" dirty="0">
              <a:solidFill>
                <a:srgbClr val="CCFF33"/>
              </a:solidFill>
              <a:latin typeface="Times New Roman"/>
              <a:cs typeface="Times New Roman"/>
            </a:endParaRPr>
          </a:p>
          <a:p>
            <a:pPr algn="ctr"/>
            <a:r>
              <a:rPr lang="en-US" sz="3600" dirty="0" smtClean="0">
                <a:solidFill>
                  <a:srgbClr val="CCFF33"/>
                </a:solidFill>
                <a:latin typeface="Times New Roman"/>
                <a:cs typeface="Times New Roman"/>
              </a:rPr>
              <a:t>Facebook:</a:t>
            </a:r>
          </a:p>
          <a:p>
            <a:pPr algn="ctr"/>
            <a:r>
              <a:rPr lang="en-US" sz="3600" dirty="0">
                <a:solidFill>
                  <a:srgbClr val="CCFF33"/>
                </a:solidFill>
                <a:latin typeface="Times New Roman"/>
                <a:cs typeface="Times New Roman"/>
              </a:rPr>
              <a:t>https://</a:t>
            </a:r>
            <a:r>
              <a:rPr lang="en-US" sz="3600" dirty="0" err="1">
                <a:solidFill>
                  <a:srgbClr val="CCFF33"/>
                </a:solidFill>
                <a:latin typeface="Times New Roman"/>
                <a:cs typeface="Times New Roman"/>
              </a:rPr>
              <a:t>www.facebook.com</a:t>
            </a:r>
            <a:r>
              <a:rPr lang="en-US" sz="3600" dirty="0">
                <a:solidFill>
                  <a:srgbClr val="CCFF33"/>
                </a:solidFill>
                <a:latin typeface="Times New Roman"/>
                <a:cs typeface="Times New Roman"/>
              </a:rPr>
              <a:t>/groups/</a:t>
            </a:r>
            <a:r>
              <a:rPr lang="en-US" sz="3600" dirty="0" err="1">
                <a:solidFill>
                  <a:srgbClr val="CCFF33"/>
                </a:solidFill>
                <a:latin typeface="Times New Roman"/>
                <a:cs typeface="Times New Roman"/>
              </a:rPr>
              <a:t>howardastro</a:t>
            </a:r>
            <a:r>
              <a:rPr lang="en-US" sz="3600" dirty="0">
                <a:solidFill>
                  <a:srgbClr val="CCFF33"/>
                </a:solidFill>
                <a:latin typeface="Times New Roman"/>
                <a:cs typeface="Times New Roman"/>
              </a:rPr>
              <a:t>/</a:t>
            </a:r>
          </a:p>
        </p:txBody>
      </p:sp>
    </p:spTree>
    <p:extLst>
      <p:ext uri="{BB962C8B-B14F-4D97-AF65-F5344CB8AC3E}">
        <p14:creationId xmlns:p14="http://schemas.microsoft.com/office/powerpoint/2010/main" val="1731904747"/>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xmlns:p14="http://schemas.microsoft.com/office/powerpoint/2010/main" spd="slow" advTm="16865"/>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46m47_hetlage_f.jpg"/>
          <p:cNvPicPr>
            <a:picLocks noChangeAspect="1"/>
          </p:cNvPicPr>
          <p:nvPr/>
        </p:nvPicPr>
        <p:blipFill>
          <a:blip r:embed="rId3" cstate="print">
            <a:lum bright="-30000"/>
          </a:blip>
          <a:srcRect l="3514" r="4189"/>
          <a:stretch>
            <a:fillRect/>
          </a:stretch>
        </p:blipFill>
        <p:spPr>
          <a:xfrm>
            <a:off x="0" y="0"/>
            <a:ext cx="9144000" cy="6858000"/>
          </a:xfrm>
          <a:prstGeom prst="rect">
            <a:avLst/>
          </a:prstGeom>
        </p:spPr>
      </p:pic>
      <p:sp>
        <p:nvSpPr>
          <p:cNvPr id="6" name="Title 1"/>
          <p:cNvSpPr txBox="1">
            <a:spLocks/>
          </p:cNvSpPr>
          <p:nvPr/>
        </p:nvSpPr>
        <p:spPr>
          <a:xfrm>
            <a:off x="609600" y="1850021"/>
            <a:ext cx="8229600" cy="2968487"/>
          </a:xfrm>
          <a:prstGeom prst="rect">
            <a:avLst/>
          </a:prstGeom>
        </p:spPr>
        <p:txBody>
          <a:bodyPr vert="horz" lIns="91440" tIns="45720" rIns="91440" bIns="45720" rtlCol="0" anchor="ctr">
            <a:noAutofit/>
          </a:bodyPr>
          <a:lstStyle/>
          <a:p>
            <a:pPr lvl="0" algn="ctr">
              <a:spcBef>
                <a:spcPct val="0"/>
              </a:spcBef>
              <a:defRPr/>
            </a:pPr>
            <a:r>
              <a:rPr lang="en-US" sz="7200" b="1" dirty="0">
                <a:solidFill>
                  <a:schemeClr val="bg2">
                    <a:lumMod val="60000"/>
                    <a:lumOff val="40000"/>
                  </a:schemeClr>
                </a:solidFill>
                <a:latin typeface="Times New Roman"/>
                <a:cs typeface="Times New Roman"/>
              </a:rPr>
              <a:t>Astronomical League Observing Club Awards</a:t>
            </a:r>
          </a:p>
        </p:txBody>
      </p:sp>
    </p:spTree>
    <p:extLst>
      <p:ext uri="{BB962C8B-B14F-4D97-AF65-F5344CB8AC3E}">
        <p14:creationId xmlns:p14="http://schemas.microsoft.com/office/powerpoint/2010/main" val="1125618937"/>
      </p:ext>
    </p:extLst>
  </p:cSld>
  <p:clrMapOvr>
    <a:masterClrMapping/>
  </p:clrMapOvr>
  <mc:AlternateContent xmlns:mc="http://schemas.openxmlformats.org/markup-compatibility/2006" xmlns:p14="http://schemas.microsoft.com/office/powerpoint/2010/main">
    <mc:Choice Requires="p14">
      <p:transition spd="slow" p14:dur="2000" advTm="2648"/>
    </mc:Choice>
    <mc:Fallback xmlns="">
      <p:transition xmlns:p14="http://schemas.microsoft.com/office/powerpoint/2010/main" spd="slow" advTm="2648"/>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164587</TotalTime>
  <Words>1337</Words>
  <Application>Microsoft Macintosh PowerPoint</Application>
  <PresentationFormat>On-screen Show (4:3)</PresentationFormat>
  <Paragraphs>236</Paragraphs>
  <Slides>63</Slides>
  <Notes>48</Notes>
  <HiddenSlides>0</HiddenSlides>
  <MMClips>1</MMClips>
  <ScaleCrop>false</ScaleCrop>
  <HeadingPairs>
    <vt:vector size="4" baseType="variant">
      <vt:variant>
        <vt:lpstr>Theme</vt:lpstr>
      </vt:variant>
      <vt:variant>
        <vt:i4>2</vt:i4>
      </vt:variant>
      <vt:variant>
        <vt:lpstr>Slide Titles</vt:lpstr>
      </vt:variant>
      <vt:variant>
        <vt:i4>63</vt:i4>
      </vt:variant>
    </vt:vector>
  </HeadingPairs>
  <TitlesOfParts>
    <vt:vector size="65"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Wayne Baggett</dc:creator>
  <cp:lastModifiedBy>Christopher Todd</cp:lastModifiedBy>
  <cp:revision>1903</cp:revision>
  <dcterms:created xsi:type="dcterms:W3CDTF">2009-02-07T16:08:21Z</dcterms:created>
  <dcterms:modified xsi:type="dcterms:W3CDTF">2013-11-22T03:33:47Z</dcterms:modified>
</cp:coreProperties>
</file>